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5" r:id="rId5"/>
    <p:sldId id="291" r:id="rId6"/>
    <p:sldId id="293" r:id="rId7"/>
    <p:sldId id="295" r:id="rId8"/>
    <p:sldId id="292" r:id="rId9"/>
    <p:sldId id="301" r:id="rId10"/>
    <p:sldId id="302" r:id="rId11"/>
    <p:sldId id="303" r:id="rId12"/>
    <p:sldId id="300" r:id="rId13"/>
    <p:sldId id="299" r:id="rId14"/>
    <p:sldId id="305" r:id="rId15"/>
    <p:sldId id="304" r:id="rId16"/>
    <p:sldId id="294" r:id="rId17"/>
    <p:sldId id="261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аша" initials="С" lastIdx="1" clrIdx="0">
    <p:extLst>
      <p:ext uri="{19B8F6BF-5375-455C-9EA6-DF929625EA0E}">
        <p15:presenceInfo xmlns:p15="http://schemas.microsoft.com/office/powerpoint/2012/main" userId="b2f2ea6a0f51d8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1E1E1E"/>
    <a:srgbClr val="81CC48"/>
    <a:srgbClr val="DDDDDD"/>
    <a:srgbClr val="333333"/>
    <a:srgbClr val="EAEAEA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72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DA7605-2467-457C-86DC-89D2E8551DB6}" type="datetime1">
              <a:rPr lang="ru-RU" smtClean="0"/>
              <a:t>22.11.2023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6161DD-285C-4CCE-B281-CDCBCD98A300}" type="datetime1">
              <a:rPr lang="ru-RU" noProof="0" smtClean="0"/>
              <a:t>22.11.2023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84790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14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0116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Текст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M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T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S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E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 dirty="0"/>
              <a:t>#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 dirty="0"/>
              <a:t>#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 dirty="0"/>
              <a:t>#</a:t>
            </a:r>
          </a:p>
        </p:txBody>
      </p:sp>
      <p:sp>
        <p:nvSpPr>
          <p:cNvPr id="41" name="Текст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2" name="Текст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3" name="Текст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Дата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7" name="Номер слайда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Нижний колонтитул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сштаб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7" name="Прямая со стрелкой 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— 4 ввер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1" name="Текст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3" name="Текст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— 8 ввер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Рисунок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63" name="Рисунок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2" name="Рисунок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9" name="Рисунок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67" name="Текст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68" name="Текст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69" name="Текст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0" name="Текст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1" name="Текст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2" name="Текст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3" name="Текст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4" name="Текст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5" name="Текст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6" name="Текст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7" name="Текст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8" name="Текст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9" name="Текст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80" name="Текст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4 столбец со знач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Текст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Объект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7" name="Текст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есть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Подзаголовок слайда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Подзаголовок слайда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1 столбц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изображение и объект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M</a:t>
            </a:r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E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S</a:t>
            </a: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Графический объект 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7" name="Графический объект 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4" name="Графический объект 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2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3" name="Текст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3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  <p:sp>
        <p:nvSpPr>
          <p:cNvPr id="18" name="Дата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9" name="Нижний колонтитул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0" name="Номер слайда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01.07.20ГГ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крупный план девушки, которая пишет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1921" y="3699213"/>
            <a:ext cx="9285382" cy="1277857"/>
          </a:xfrm>
        </p:spPr>
        <p:txBody>
          <a:bodyPr rtlCol="0">
            <a:noAutofit/>
          </a:bodyPr>
          <a:lstStyle/>
          <a:p>
            <a:pPr rtl="0"/>
            <a:r>
              <a:rPr lang="en-US" sz="4400" dirty="0"/>
              <a:t>Talent case 2023 </a:t>
            </a:r>
            <a:endParaRPr lang="ru-RU" sz="4400" dirty="0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84355" y="4687178"/>
            <a:ext cx="1598515" cy="1681163"/>
          </a:xfrm>
        </p:spPr>
        <p:txBody>
          <a:bodyPr rtlCol="0"/>
          <a:lstStyle/>
          <a:p>
            <a:pPr rtl="0"/>
            <a:r>
              <a:rPr lang="en-US" dirty="0"/>
              <a:t>R</a:t>
            </a:r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0172" y="1726672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B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3189" y="71740"/>
            <a:ext cx="1253665" cy="1681163"/>
          </a:xfrm>
        </p:spPr>
        <p:txBody>
          <a:bodyPr rtlCol="0"/>
          <a:lstStyle/>
          <a:p>
            <a:pPr rtl="0"/>
            <a:r>
              <a:rPr lang="ru-RU" dirty="0"/>
              <a:t>S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693" y="2858632"/>
            <a:ext cx="1253665" cy="1681163"/>
          </a:xfrm>
        </p:spPr>
        <p:txBody>
          <a:bodyPr rtlCol="0"/>
          <a:lstStyle/>
          <a:p>
            <a:pPr rtl="0"/>
            <a:r>
              <a:rPr lang="ru-RU"/>
              <a:t>E</a:t>
            </a:r>
          </a:p>
        </p:txBody>
      </p:sp>
      <p:sp>
        <p:nvSpPr>
          <p:cNvPr id="32" name="Подзаголовок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526" y="5325276"/>
            <a:ext cx="4371474" cy="68209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Альянс Раменки и </a:t>
            </a:r>
            <a:r>
              <a:rPr lang="ru-RU" dirty="0" err="1"/>
              <a:t>щЕлково</a:t>
            </a:r>
            <a:endParaRPr lang="ru-RU"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3CC42F2D-6971-47CF-8AB4-85A6AD19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cap="all" dirty="0">
                <a:solidFill>
                  <a:schemeClr val="accent1"/>
                </a:solidFill>
              </a:rPr>
              <a:t>Анализ Кластеризации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A5BEBB36-2D37-45FA-94B0-EE1B2404C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Быстр и малозатратен</a:t>
            </a:r>
          </a:p>
          <a:p>
            <a:pPr lvl="1"/>
            <a:r>
              <a:rPr lang="ru-RU" sz="2000" dirty="0">
                <a:solidFill>
                  <a:schemeClr val="tx2"/>
                </a:solidFill>
              </a:rPr>
              <a:t>Не нужны вычислительные мощности</a:t>
            </a:r>
          </a:p>
          <a:p>
            <a:pPr lvl="1"/>
            <a:r>
              <a:rPr lang="ru-RU" sz="2000" dirty="0">
                <a:solidFill>
                  <a:schemeClr val="tx2"/>
                </a:solidFill>
              </a:rPr>
              <a:t>Выдаёт приемлемый результат за секунды</a:t>
            </a:r>
          </a:p>
          <a:p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Малый контроль за процессом</a:t>
            </a:r>
          </a:p>
          <a:p>
            <a:pPr lvl="1"/>
            <a:r>
              <a:rPr lang="ru-RU" sz="2000" dirty="0"/>
              <a:t>Можем менять только гиперпараметры</a:t>
            </a:r>
          </a:p>
          <a:p>
            <a:pPr lvl="1"/>
            <a:r>
              <a:rPr lang="ru-RU" sz="2000" dirty="0"/>
              <a:t>Непредсказуемый результат</a:t>
            </a:r>
          </a:p>
          <a:p>
            <a:pPr marL="0" indent="0">
              <a:buNone/>
            </a:pPr>
            <a:endParaRPr lang="ru-RU" sz="2400" dirty="0"/>
          </a:p>
          <a:p>
            <a:pPr lvl="1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C1BD59-FBE4-4DFD-857A-DC552D2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10</a:t>
            </a:fld>
            <a:endParaRPr lang="ru-RU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BBBCA8-E0EE-4A99-AE9A-2388BA01E09A}"/>
              </a:ext>
            </a:extLst>
          </p:cNvPr>
          <p:cNvSpPr txBox="1"/>
          <p:nvPr/>
        </p:nvSpPr>
        <p:spPr>
          <a:xfrm>
            <a:off x="554116" y="1874313"/>
            <a:ext cx="546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/>
                </a:solidFill>
              </a:rPr>
              <a:t>ГРАФИК ВРЕМЕНИ ОТ РАЗМЕРА ТЕКСТА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517F0B9-B341-4C90-B8CD-15CD1B7CD695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76C9D1E-7619-4F9E-82C2-E179D90CE738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1A3B228C-F891-4D1A-BAD7-A86733643411}"/>
              </a:ext>
            </a:extLst>
          </p:cNvPr>
          <p:cNvSpPr/>
          <p:nvPr/>
        </p:nvSpPr>
        <p:spPr>
          <a:xfrm>
            <a:off x="1553592" y="78374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87A1D66-73E0-4982-90B8-9B702520550D}"/>
              </a:ext>
            </a:extLst>
          </p:cNvPr>
          <p:cNvSpPr/>
          <p:nvPr/>
        </p:nvSpPr>
        <p:spPr>
          <a:xfrm>
            <a:off x="4545367" y="84201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9B0E6CEC-8601-4B7D-A4EA-853D5BA10233}"/>
              </a:ext>
            </a:extLst>
          </p:cNvPr>
          <p:cNvSpPr/>
          <p:nvPr/>
        </p:nvSpPr>
        <p:spPr>
          <a:xfrm>
            <a:off x="6320903" y="84201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9B0A5EF-957F-43A9-BBD6-4451E4ACE5B2}"/>
              </a:ext>
            </a:extLst>
          </p:cNvPr>
          <p:cNvSpPr/>
          <p:nvPr/>
        </p:nvSpPr>
        <p:spPr>
          <a:xfrm>
            <a:off x="8389399" y="78374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CAF9CC2-0F73-4E3B-A80D-094176AE495E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690A4FAC-D14A-4ACE-976F-6D09D1358196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C72E2425-038D-4D1B-A1C4-B595196BD3B7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8347F505-8E1B-40F8-A85F-8EDAE1AE2B18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C044FE7E-3DAA-4365-B2E2-7B0072D8770D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D027DA05-7AF7-4D80-AD33-AEB57E9B1669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3C1F1D1-7523-422F-9450-4CA6CFA46798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6EA4C3E2-EB59-4B21-84DC-9EB9034421D2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AC24692C-1A8E-4AEF-ADE1-0B851D1D773F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38FF22B8-383E-48E2-BDB7-EE0955370A7E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AD597714-8F14-4F5E-89AE-C10DDDD9D8C1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7AA34132-37D4-4CF8-8226-F93BD18CE61D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CA093EC-E916-446E-9B28-6A836D6D36FB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F48C1067-4025-49A8-954F-BB319CFCBDFC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A16F315C-7DF1-44E1-ADCC-DCD400BB4EC0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5C660B79-F0C6-4559-A93B-A1D09A42BE3A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C1DEC9AA-8FD1-4DF2-9428-827F7A603E39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0F22617A-7823-452A-B540-0929006EADCE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A0ED1D4-AEE6-4605-94E2-6BE609073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96" y="2519603"/>
            <a:ext cx="4954722" cy="367498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57C81CAE-D721-4FB9-89FB-44BDCDC5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7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8D9EF-3BE8-4846-B27B-BB5CA050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5400" cap="all" dirty="0">
                <a:solidFill>
                  <a:schemeClr val="accent1"/>
                </a:solidFill>
              </a:rPr>
              <a:t>Полученные результаты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4A255FE-62CA-4712-ABF7-21C33A824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0728" y="2035128"/>
            <a:ext cx="4630671" cy="3573741"/>
          </a:xfr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CF9B67-42FC-4A04-A29C-D5BE3F87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ru-RU" noProof="0" smtClean="0"/>
              <a:t>11</a:t>
            </a:fld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5988720-D2BC-4371-847D-B5FB305C03AF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D8FAB6F-B3BF-434F-A4DD-DF16BA16871E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1035AF8-CDF0-46C6-AE04-B95ECD3CC012}"/>
              </a:ext>
            </a:extLst>
          </p:cNvPr>
          <p:cNvSpPr/>
          <p:nvPr/>
        </p:nvSpPr>
        <p:spPr>
          <a:xfrm>
            <a:off x="1553592" y="78374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787056-948D-418F-A684-667C29BDCF4E}"/>
              </a:ext>
            </a:extLst>
          </p:cNvPr>
          <p:cNvSpPr/>
          <p:nvPr/>
        </p:nvSpPr>
        <p:spPr>
          <a:xfrm>
            <a:off x="4545367" y="84201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A89FE17-4471-4543-943C-8EB3C80D76AF}"/>
              </a:ext>
            </a:extLst>
          </p:cNvPr>
          <p:cNvSpPr/>
          <p:nvPr/>
        </p:nvSpPr>
        <p:spPr>
          <a:xfrm>
            <a:off x="6320903" y="84201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581B1AE9-9870-4945-92F6-53AD4A580652}"/>
              </a:ext>
            </a:extLst>
          </p:cNvPr>
          <p:cNvSpPr/>
          <p:nvPr/>
        </p:nvSpPr>
        <p:spPr>
          <a:xfrm>
            <a:off x="8389399" y="78374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6AEF9CF-9A83-460D-96F6-E8EAFF276919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FD3EB6D-47D0-4A67-8437-BD2527336048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B273CFDF-06A8-4069-81D7-5ED4A205A8DB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6DD7D7F8-0BD5-460D-87CB-517F2FAAFAC8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27D8B0E7-E132-4815-950C-C11ACCC9D921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C8C719F-6216-496B-8F6C-AF7917121F60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801FF8A-45C5-4021-B932-D118BD3CDAE3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38B92E64-3319-4197-A119-C2BB3D7AD4DC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0C5DD4C9-76A1-4BB1-A1D3-CE50428BC999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2B364046-77AB-4D63-92F6-C3C1333CD916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BA0B3AD-AB21-43FE-8555-601A12922F5D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22D8FAFD-8FAA-47EE-9D1E-6A682B3A2C3A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2AB5A0A-FDD7-41BD-B5DC-7E847860F905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6C477A76-F80A-4352-94D1-A8A19F937721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3833F302-E657-416C-AE47-3396C7E291AF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D5526B7-1A82-45DD-BE3C-51426D3911D0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6838682D-ABD0-4E5D-8D91-76FD184A4A2A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FA1AEEF1-78F3-467E-9E78-56535E9604F2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2D1DDF37-68E6-4220-BDD3-7C43E13D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B162A9F-A867-44FD-BD82-AAD610BA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859" y="2035128"/>
            <a:ext cx="4699793" cy="357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69E06-4BD8-4D85-833F-1DF5A979C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5400" cap="all" dirty="0">
                <a:solidFill>
                  <a:schemeClr val="accent1"/>
                </a:solidFill>
              </a:rPr>
              <a:t>А что на реальных данных?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9F194F-9821-4940-8509-295578E258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ChatGPT </a:t>
            </a:r>
            <a:r>
              <a:rPr lang="ru-RU" dirty="0"/>
              <a:t>переписал отрывок из </a:t>
            </a:r>
            <a:r>
              <a:rPr lang="en-US" dirty="0"/>
              <a:t>“</a:t>
            </a:r>
            <a:r>
              <a:rPr lang="ru-RU" dirty="0"/>
              <a:t>Преступления и наказания</a:t>
            </a:r>
            <a:r>
              <a:rPr lang="en-US" dirty="0"/>
              <a:t>”</a:t>
            </a:r>
            <a:endParaRPr lang="ru-RU" dirty="0"/>
          </a:p>
          <a:p>
            <a:r>
              <a:rPr lang="en-US" dirty="0"/>
              <a:t>7</a:t>
            </a:r>
            <a:r>
              <a:rPr lang="ru-RU" dirty="0"/>
              <a:t> из 10 предложений были верно отмечены рерайтом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E0EFC8-216D-4A1F-A929-BB8FCB3E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ru-RU" noProof="0" smtClean="0"/>
              <a:t>12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114A24A-226C-4A2E-A30C-A7F0C40022CC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745BFA2-33DF-445B-B338-025416CD56C6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FAC2BA7-2F3A-42B7-BE98-4801E533AB20}"/>
              </a:ext>
            </a:extLst>
          </p:cNvPr>
          <p:cNvSpPr/>
          <p:nvPr/>
        </p:nvSpPr>
        <p:spPr>
          <a:xfrm>
            <a:off x="1553592" y="78374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51C2847-2E86-40B6-94A6-F7398AA847EF}"/>
              </a:ext>
            </a:extLst>
          </p:cNvPr>
          <p:cNvSpPr/>
          <p:nvPr/>
        </p:nvSpPr>
        <p:spPr>
          <a:xfrm>
            <a:off x="4545367" y="84201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CBD3DEA-F3F6-49DA-AA6A-30EEB49247DC}"/>
              </a:ext>
            </a:extLst>
          </p:cNvPr>
          <p:cNvSpPr/>
          <p:nvPr/>
        </p:nvSpPr>
        <p:spPr>
          <a:xfrm>
            <a:off x="6320903" y="84201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ADD7AA9-70A6-4CDA-B311-ABB4EEAC1033}"/>
              </a:ext>
            </a:extLst>
          </p:cNvPr>
          <p:cNvSpPr/>
          <p:nvPr/>
        </p:nvSpPr>
        <p:spPr>
          <a:xfrm>
            <a:off x="8389399" y="78374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4D0BCE8-441A-465F-82DE-84D476A48C1F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51936DAE-193C-49B4-AE0A-AB66B830F0B1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8BABE94-7897-4AEB-8788-5B0F5496863B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0A7FDBF-13AB-4620-BF6C-34984FD661C2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6902A83-8184-4FE1-896E-D462D30E8CFC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E2539AA1-F2E6-478B-BA7C-931CEFCB5337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C4582DB-6D18-4508-9884-4EAA049326CF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DB94699-91C0-47C5-93E3-5DA01DEBD712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B2C7673-CA34-4E08-9248-6743F8589C9E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4199B4D3-380C-4662-BDF9-517AC69738E3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40BC5BAC-CE8B-43DE-B5ED-F32960FDB3E3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C23A9BC-9436-4BF1-A8EA-4DD7835A3794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E5FD956-885D-4254-B29A-5B6131047070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FC6D5851-11D4-42B5-97AC-D075C069A133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469E3BC2-A55A-4357-BCDB-8D675B829D76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D62BA460-265E-4701-917C-E7CD08C04DE3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7719DA76-ED24-4052-A7DE-9A2E976BBBE8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9E092F8F-DF5E-49B4-B87A-8DBBD45EDD9D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6190BEF9-FC97-4CD7-8523-4FF6F605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2FCFA34-590D-4AC7-BE1A-4B6066635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500"/>
          <a:stretch/>
        </p:blipFill>
        <p:spPr>
          <a:xfrm>
            <a:off x="6193553" y="1825625"/>
            <a:ext cx="5181600" cy="413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69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0582D339-CEFA-4381-9383-618827DF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642" y="589321"/>
            <a:ext cx="10050157" cy="743744"/>
          </a:xfrm>
        </p:spPr>
        <p:txBody>
          <a:bodyPr/>
          <a:lstStyle/>
          <a:p>
            <a:pPr algn="ctr"/>
            <a:r>
              <a:rPr lang="ru-RU" dirty="0"/>
              <a:t>Ссылка на телеграм Бота</a:t>
            </a:r>
          </a:p>
        </p:txBody>
      </p:sp>
      <p:pic>
        <p:nvPicPr>
          <p:cNvPr id="25" name="Объект 24">
            <a:extLst>
              <a:ext uri="{FF2B5EF4-FFF2-40B4-BE49-F238E27FC236}">
                <a16:creationId xmlns:a16="http://schemas.microsoft.com/office/drawing/2014/main" id="{D9B4DF54-2866-4027-9764-0931CE735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9455" y="1491073"/>
            <a:ext cx="4678532" cy="4678532"/>
          </a:xfrm>
        </p:spPr>
      </p:pic>
      <p:sp>
        <p:nvSpPr>
          <p:cNvPr id="26" name="Нижний колонтитул 6">
            <a:extLst>
              <a:ext uri="{FF2B5EF4-FFF2-40B4-BE49-F238E27FC236}">
                <a16:creationId xmlns:a16="http://schemas.microsoft.com/office/drawing/2014/main" id="{8DBFFB99-74B3-45D8-9FD8-5279B36AD47E}"/>
              </a:ext>
            </a:extLst>
          </p:cNvPr>
          <p:cNvSpPr txBox="1">
            <a:spLocks/>
          </p:cNvSpPr>
          <p:nvPr/>
        </p:nvSpPr>
        <p:spPr>
          <a:xfrm>
            <a:off x="4271320" y="6327613"/>
            <a:ext cx="411480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9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Альянс Раменки и Щелково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AD606EC-75E6-4764-A310-4A0BB431D6FA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A4E1282-92FB-4E5A-AB91-70446795D46A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7A2F90D-EBAB-4078-93D9-CA04E601C686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5FDAF4-0C00-4F94-A68C-35CACF328B29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580CE5A-AA23-426F-8E6E-47080E11326D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14D41DB-24DF-423B-A9C7-ADF01C0A0C49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1769D1-1890-4F79-8739-F7BDD6490A53}"/>
              </a:ext>
            </a:extLst>
          </p:cNvPr>
          <p:cNvSpPr/>
          <p:nvPr/>
        </p:nvSpPr>
        <p:spPr>
          <a:xfrm>
            <a:off x="621437" y="365125"/>
            <a:ext cx="1402672" cy="3283597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643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79775829-5CBF-4B84-A49E-89FC36B75FF2}"/>
              </a:ext>
            </a:extLst>
          </p:cNvPr>
          <p:cNvSpPr/>
          <p:nvPr/>
        </p:nvSpPr>
        <p:spPr>
          <a:xfrm>
            <a:off x="2552894" y="1661691"/>
            <a:ext cx="2516359" cy="441951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60DD852D-5914-499D-A13D-8CAF87AF1A8F}"/>
              </a:ext>
            </a:extLst>
          </p:cNvPr>
          <p:cNvSpPr/>
          <p:nvPr/>
        </p:nvSpPr>
        <p:spPr>
          <a:xfrm>
            <a:off x="5087631" y="1661691"/>
            <a:ext cx="2384807" cy="44144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197DAFDE-9BC0-4663-A092-F136C9C8FF0C}"/>
              </a:ext>
            </a:extLst>
          </p:cNvPr>
          <p:cNvSpPr/>
          <p:nvPr/>
        </p:nvSpPr>
        <p:spPr>
          <a:xfrm>
            <a:off x="9854608" y="1679447"/>
            <a:ext cx="2256154" cy="44816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7D4F58D6-EDEB-44D2-A199-B5650AC974A2}"/>
              </a:ext>
            </a:extLst>
          </p:cNvPr>
          <p:cNvSpPr/>
          <p:nvPr/>
        </p:nvSpPr>
        <p:spPr>
          <a:xfrm>
            <a:off x="7500021" y="1661691"/>
            <a:ext cx="2329581" cy="44144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8192A672-4B6D-4DB8-B33E-E95D344532E9}"/>
              </a:ext>
            </a:extLst>
          </p:cNvPr>
          <p:cNvSpPr/>
          <p:nvPr/>
        </p:nvSpPr>
        <p:spPr>
          <a:xfrm>
            <a:off x="125331" y="1666519"/>
            <a:ext cx="2384807" cy="441449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331" y="4032089"/>
            <a:ext cx="2493644" cy="379103"/>
          </a:xfrm>
        </p:spPr>
        <p:txBody>
          <a:bodyPr vert="horz" lIns="0" tIns="45720" rIns="91440" bIns="45720" rtlCol="0" anchor="t">
            <a:normAutofit fontScale="92500"/>
          </a:bodyPr>
          <a:lstStyle/>
          <a:p>
            <a:pPr algn="ctr" rtl="0"/>
            <a:r>
              <a:rPr lang="ru-RU" dirty="0"/>
              <a:t>Калмыков Александр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2267" y="4344770"/>
            <a:ext cx="2312549" cy="1692045"/>
          </a:xfrm>
        </p:spPr>
        <p:txBody>
          <a:bodyPr rtlCol="0">
            <a:noAutofit/>
          </a:bodyPr>
          <a:lstStyle/>
          <a:p>
            <a:pPr rtl="0">
              <a:lnSpc>
                <a:spcPct val="80000"/>
              </a:lnSpc>
            </a:pPr>
            <a:r>
              <a:rPr lang="ru-RU" sz="1400" dirty="0"/>
              <a:t>Студент РТУ МИРЭА, 2-й курс</a:t>
            </a:r>
            <a:endParaRPr lang="en-US" sz="1400" dirty="0"/>
          </a:p>
          <a:p>
            <a:pPr marL="171450" indent="-171450" rtl="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Занимается </a:t>
            </a:r>
            <a:r>
              <a:rPr lang="en-US" sz="1400" dirty="0"/>
              <a:t>ML</a:t>
            </a:r>
            <a:endParaRPr lang="ru-RU" sz="1400" dirty="0"/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Создавал модель для распознания фото и автоматического тегинга </a:t>
            </a:r>
            <a:endParaRPr lang="en-US" sz="1400" dirty="0"/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Тягает железо (жим 75 кг)</a:t>
            </a:r>
          </a:p>
          <a:p>
            <a:pPr marL="171450" indent="-171450" rtl="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ru-RU" sz="1400" dirty="0"/>
          </a:p>
          <a:p>
            <a:pPr rtl="0"/>
            <a:endParaRPr lang="ru-RU" dirty="0"/>
          </a:p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97444" y="4037341"/>
            <a:ext cx="2322940" cy="320381"/>
          </a:xfrm>
        </p:spPr>
        <p:txBody>
          <a:bodyPr rtlCol="0"/>
          <a:lstStyle/>
          <a:p>
            <a:pPr algn="ctr" rtl="0"/>
            <a:r>
              <a:rPr lang="ru-RU" dirty="0"/>
              <a:t>Егоров Леонид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70909" y="4344771"/>
            <a:ext cx="2249475" cy="1472089"/>
          </a:xfrm>
        </p:spPr>
        <p:txBody>
          <a:bodyPr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400" dirty="0"/>
              <a:t>Студент РТУ МИРЭА</a:t>
            </a:r>
            <a:r>
              <a:rPr lang="en-US" sz="1400" dirty="0"/>
              <a:t>, </a:t>
            </a:r>
            <a:r>
              <a:rPr lang="ru-RU" sz="1400" dirty="0"/>
              <a:t>2-й курс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Занимается </a:t>
            </a:r>
            <a:r>
              <a:rPr lang="en-US" sz="1400" dirty="0"/>
              <a:t>ML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Закончил курс </a:t>
            </a:r>
            <a:r>
              <a:rPr lang="en-US" sz="1400" dirty="0"/>
              <a:t>VK</a:t>
            </a:r>
            <a:r>
              <a:rPr lang="ru-RU" sz="1400" dirty="0"/>
              <a:t> </a:t>
            </a:r>
            <a:r>
              <a:rPr lang="en-US" sz="1400" dirty="0"/>
              <a:t>Education </a:t>
            </a:r>
            <a:r>
              <a:rPr lang="ru-RU" sz="1400" dirty="0"/>
              <a:t>по углублённому </a:t>
            </a:r>
            <a:r>
              <a:rPr lang="en-US" sz="1400" dirty="0"/>
              <a:t>Python</a:t>
            </a:r>
            <a:endParaRPr lang="ru-RU" sz="14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54608" y="4031280"/>
            <a:ext cx="2256154" cy="320381"/>
          </a:xfrm>
        </p:spPr>
        <p:txBody>
          <a:bodyPr rtlCol="0"/>
          <a:lstStyle/>
          <a:p>
            <a:pPr algn="ctr"/>
            <a:r>
              <a:rPr lang="ru-RU" dirty="0"/>
              <a:t>Яськов Леонид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7901" y="4351661"/>
            <a:ext cx="2132861" cy="1527407"/>
          </a:xfrm>
        </p:spPr>
        <p:txBody>
          <a:bodyPr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400" dirty="0"/>
              <a:t>Студент РТУ МИРЭА</a:t>
            </a:r>
            <a:r>
              <a:rPr lang="en-US" sz="1400" dirty="0"/>
              <a:t>, </a:t>
            </a:r>
            <a:r>
              <a:rPr lang="ru-RU" sz="1400" dirty="0"/>
              <a:t>2-й курс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Занимается ML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Разрабатывал автопилот игрового автомобиля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ru-RU" sz="14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8328"/>
            <a:ext cx="12192000" cy="924808"/>
          </a:xfrm>
        </p:spPr>
        <p:txBody>
          <a:bodyPr rtlCol="0">
            <a:normAutofit/>
          </a:bodyPr>
          <a:lstStyle/>
          <a:p>
            <a:pPr algn="ctr" rtl="0"/>
            <a:r>
              <a:rPr lang="ru-RU" dirty="0"/>
              <a:t>Состав команды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552894" y="4033622"/>
            <a:ext cx="2516359" cy="320381"/>
          </a:xfrm>
        </p:spPr>
        <p:txBody>
          <a:bodyPr rtlCol="0"/>
          <a:lstStyle/>
          <a:p>
            <a:pPr algn="ctr" rtl="0"/>
            <a:r>
              <a:rPr lang="ru-RU" dirty="0"/>
              <a:t>Эрик Варапаев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634850" y="4344771"/>
            <a:ext cx="2395456" cy="1572738"/>
          </a:xfrm>
        </p:spPr>
        <p:txBody>
          <a:bodyPr rtlCol="0">
            <a:normAutofit/>
          </a:bodyPr>
          <a:lstStyle/>
          <a:p>
            <a:pPr>
              <a:lnSpc>
                <a:spcPct val="80000"/>
              </a:lnSpc>
            </a:pPr>
            <a:r>
              <a:rPr lang="ru-RU" sz="1400" dirty="0"/>
              <a:t>Студент РАНХиГС, 4-й курс</a:t>
            </a:r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ML</a:t>
            </a:r>
            <a:r>
              <a:rPr lang="ru-RU" sz="1400" dirty="0"/>
              <a:t> и стартапер</a:t>
            </a:r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Призер 2 хакатонов</a:t>
            </a:r>
            <a:r>
              <a:rPr lang="en-US" sz="1400" dirty="0"/>
              <a:t>:</a:t>
            </a:r>
            <a:r>
              <a:rPr lang="ru-RU" sz="1400" dirty="0"/>
              <a:t> </a:t>
            </a:r>
            <a:r>
              <a:rPr lang="en-US" sz="1400" dirty="0"/>
              <a:t>CkeckAI</a:t>
            </a:r>
            <a:r>
              <a:rPr lang="ru-RU" sz="1400" dirty="0"/>
              <a:t> и Цифрового прорыва </a:t>
            </a:r>
          </a:p>
          <a:p>
            <a:pPr marL="171450" indent="-1714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Тягает железо (жим 120 кг)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08782" y="4031281"/>
            <a:ext cx="2363656" cy="320381"/>
          </a:xfrm>
        </p:spPr>
        <p:txBody>
          <a:bodyPr rtlCol="0"/>
          <a:lstStyle/>
          <a:p>
            <a:pPr algn="ctr"/>
            <a:r>
              <a:rPr lang="ru-RU" dirty="0"/>
              <a:t>Сариков ТИМУР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60340" y="4333358"/>
            <a:ext cx="2182064" cy="1359293"/>
          </a:xfrm>
        </p:spPr>
        <p:txBody>
          <a:bodyPr rtlCol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400" dirty="0"/>
              <a:t>Студент РТУ МИРЭА, 2-й курс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Занимается </a:t>
            </a:r>
            <a:r>
              <a:rPr lang="en-US" sz="1400" dirty="0"/>
              <a:t>ML</a:t>
            </a:r>
            <a:endParaRPr lang="ru-RU" sz="1400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Разрабатывал модель для распознания фото и автоматического тегинга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6669CAC-73A8-4B29-848C-30324486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036" y="1704513"/>
            <a:ext cx="1714488" cy="2304274"/>
          </a:xfrm>
          <a:prstGeom prst="round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0CC9E0-D095-4B1B-A201-CB415DF96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39" y="1713467"/>
            <a:ext cx="1623785" cy="2295070"/>
          </a:xfrm>
          <a:prstGeom prst="round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897534D-EE77-4E8C-B3CC-2C23F8C44603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8D343AE8-2404-43DC-93AE-4A4A880A333B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5D895047-9210-4AE6-9A6E-B0476CA6750C}"/>
              </a:ext>
            </a:extLst>
          </p:cNvPr>
          <p:cNvSpPr/>
          <p:nvPr/>
        </p:nvSpPr>
        <p:spPr>
          <a:xfrm>
            <a:off x="1553592" y="78374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0C0B64E1-B702-42C7-B68B-C24955E9EEC5}"/>
              </a:ext>
            </a:extLst>
          </p:cNvPr>
          <p:cNvSpPr/>
          <p:nvPr/>
        </p:nvSpPr>
        <p:spPr>
          <a:xfrm>
            <a:off x="4545367" y="84201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17449C51-853E-4B15-8C14-046C71DF023E}"/>
              </a:ext>
            </a:extLst>
          </p:cNvPr>
          <p:cNvSpPr/>
          <p:nvPr/>
        </p:nvSpPr>
        <p:spPr>
          <a:xfrm>
            <a:off x="6320903" y="8420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EC785C00-8650-46B4-B036-F455082BD345}"/>
              </a:ext>
            </a:extLst>
          </p:cNvPr>
          <p:cNvSpPr/>
          <p:nvPr/>
        </p:nvSpPr>
        <p:spPr>
          <a:xfrm>
            <a:off x="8389399" y="78374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7FA8C48-CC03-4703-9DC3-F795B5A95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122" y="1703770"/>
            <a:ext cx="1695584" cy="2259982"/>
          </a:xfrm>
          <a:prstGeom prst="round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C1263DC-396E-43ED-985B-A3312C23AECA}"/>
              </a:ext>
            </a:extLst>
          </p:cNvPr>
          <p:cNvSpPr/>
          <p:nvPr/>
        </p:nvSpPr>
        <p:spPr>
          <a:xfrm>
            <a:off x="621437" y="365125"/>
            <a:ext cx="1402672" cy="931252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A29AE508-B5CA-4505-8373-7528805D75E0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7E770371-F1C1-4D1A-AF9E-7FFCCBEA4FAB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1D403AB8-3CBD-40F0-BC95-FD4E442DCBD8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B075724A-67D4-4C22-B4B4-B4AFAC6B68FA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9F0562D3-BE66-4BF9-B372-7C760E2932EF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620E5471-3ADF-40B8-B5B6-0896728973D0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9BF703E3-19ED-40D8-A3DF-79A01E945202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BD02A910-D3C9-4E05-97A6-559F74F8CA7A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B10E2A18-BB88-46E5-85C1-877A4116782E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0CDFCA22-DD89-4BD9-9F35-DB8804FC6B60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19149C5C-349A-4C8E-B95E-A2ED56D017C0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A2031F6-3CD4-442A-B2A5-BFEBE7232A56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DBC8798B-6467-4F03-B48B-90AEDCED4C44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A269D033-71D0-44C3-8F9D-20309DFFA3B9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4B2A9417-0CC7-4D84-99CB-011DC5DADB9A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DC982470-7795-4C8F-B6F0-6DFB6E97E026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8588E00B-C7CB-4A77-A8FF-4426DC3879FF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F1FBA42F-760A-407A-A388-5EABDB34711D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C5A944A-1B0B-4AE8-AAD6-E2E8693A0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753" y="1686014"/>
            <a:ext cx="1719864" cy="2254089"/>
          </a:xfrm>
          <a:prstGeom prst="round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62159C9-D96D-4535-AC22-1A6DC1505C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497" t="17431" r="25199" b="43076"/>
          <a:stretch/>
        </p:blipFill>
        <p:spPr>
          <a:xfrm>
            <a:off x="2886672" y="1748960"/>
            <a:ext cx="1896961" cy="2306807"/>
          </a:xfrm>
          <a:prstGeom prst="round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A898084-4313-490B-8B64-9EA7D31C3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4DE1C8-AB80-47A4-BC77-F68F1542DAB9}"/>
              </a:ext>
            </a:extLst>
          </p:cNvPr>
          <p:cNvSpPr/>
          <p:nvPr/>
        </p:nvSpPr>
        <p:spPr>
          <a:xfrm>
            <a:off x="1677140" y="1145219"/>
            <a:ext cx="2104747" cy="2283781"/>
          </a:xfrm>
          <a:prstGeom prst="rect">
            <a:avLst/>
          </a:prstGeom>
          <a:ln w="38100">
            <a:solidFill>
              <a:srgbClr val="80808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185C167-FD77-496C-9F9D-36F8E3FE15CA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5FC58DB-FFA2-40EC-81BF-8AC14509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2</a:t>
            </a:fld>
            <a:endParaRPr lang="ru-RU" noProof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B6FEF225-ED8B-49EA-B2E0-67128400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57633"/>
            <a:ext cx="10134601" cy="924808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Саммари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F043840-6DA3-4A1B-9A19-24215F1171E5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7AA94D4-499E-4014-B447-6ABAC24BB7D3}"/>
              </a:ext>
            </a:extLst>
          </p:cNvPr>
          <p:cNvSpPr/>
          <p:nvPr/>
        </p:nvSpPr>
        <p:spPr>
          <a:xfrm>
            <a:off x="1553592" y="78374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BF22F13-3A69-417C-ABF8-34991851DF54}"/>
              </a:ext>
            </a:extLst>
          </p:cNvPr>
          <p:cNvSpPr/>
          <p:nvPr/>
        </p:nvSpPr>
        <p:spPr>
          <a:xfrm>
            <a:off x="4545367" y="84201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1373073C-AE7A-468B-9454-FC118BB2DC61}"/>
              </a:ext>
            </a:extLst>
          </p:cNvPr>
          <p:cNvSpPr/>
          <p:nvPr/>
        </p:nvSpPr>
        <p:spPr>
          <a:xfrm>
            <a:off x="6320903" y="8420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CE955A4-DC50-4978-A3E8-CF90BF6E0DE6}"/>
              </a:ext>
            </a:extLst>
          </p:cNvPr>
          <p:cNvSpPr/>
          <p:nvPr/>
        </p:nvSpPr>
        <p:spPr>
          <a:xfrm>
            <a:off x="8389399" y="78374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BB26728-1B92-48EE-B23C-279F339E29D5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D7A692F5-5FA3-47D8-BD5E-92C9B455AE05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9EBA547-3B1A-464B-B15C-14E875075C24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8EB18127-7EA9-49B5-B5A3-84D0814D9C42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110A4F8B-7526-4C84-BB67-8239583153C8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F8840D6-EBBD-4C68-8BF2-D5E816CD3EE8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81E2D8-A62B-49C4-A08B-14EFFADE4B72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F8E81DB2-208D-43A4-A556-D6AB327A932E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B06B528-0DBE-4694-88D6-DF091B431827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5E03BE8-E52D-45B0-B1AE-CAB1E9CD617B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00565392-6584-4ED5-9D68-7E77EA5645F4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32F87E0D-E932-4306-93F3-29B518AEE084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10C1BB2-75AF-4C17-89B4-A5E750CED605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667DC4A9-13F9-496E-9E5A-D8174FF90846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4BE29F47-3B61-4C66-BE5F-77881DA52F50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4C7CBFE4-111B-4EF2-976D-7B85AB00407F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5D30D6BA-D7E7-43A8-A14A-6FC65C0CF6EF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6D98360E-CFC0-4E6E-93A3-3DEF5726AC8B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4" name="Стрелка: шеврон 3">
            <a:extLst>
              <a:ext uri="{FF2B5EF4-FFF2-40B4-BE49-F238E27FC236}">
                <a16:creationId xmlns:a16="http://schemas.microsoft.com/office/drawing/2014/main" id="{60E31951-73DD-46A1-AA48-1408C59ABF34}"/>
              </a:ext>
            </a:extLst>
          </p:cNvPr>
          <p:cNvSpPr/>
          <p:nvPr/>
        </p:nvSpPr>
        <p:spPr>
          <a:xfrm>
            <a:off x="1677463" y="3429000"/>
            <a:ext cx="2175030" cy="1442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ED280114-E34F-4A13-91C7-44DCE16C4778}"/>
              </a:ext>
            </a:extLst>
          </p:cNvPr>
          <p:cNvSpPr/>
          <p:nvPr/>
        </p:nvSpPr>
        <p:spPr>
          <a:xfrm>
            <a:off x="3945916" y="3429000"/>
            <a:ext cx="2175030" cy="144262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Стрелка: шеврон 34">
            <a:extLst>
              <a:ext uri="{FF2B5EF4-FFF2-40B4-BE49-F238E27FC236}">
                <a16:creationId xmlns:a16="http://schemas.microsoft.com/office/drawing/2014/main" id="{8A1C47F2-DAC4-4FE2-AECD-BFE54EDBB76A}"/>
              </a:ext>
            </a:extLst>
          </p:cNvPr>
          <p:cNvSpPr/>
          <p:nvPr/>
        </p:nvSpPr>
        <p:spPr>
          <a:xfrm>
            <a:off x="6214369" y="3429000"/>
            <a:ext cx="2175030" cy="1442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Стрелка: шеврон 35">
            <a:extLst>
              <a:ext uri="{FF2B5EF4-FFF2-40B4-BE49-F238E27FC236}">
                <a16:creationId xmlns:a16="http://schemas.microsoft.com/office/drawing/2014/main" id="{80C130F1-DF2E-42CE-994B-832C64E699F9}"/>
              </a:ext>
            </a:extLst>
          </p:cNvPr>
          <p:cNvSpPr/>
          <p:nvPr/>
        </p:nvSpPr>
        <p:spPr>
          <a:xfrm>
            <a:off x="8478383" y="3429000"/>
            <a:ext cx="2175030" cy="144262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409875-9A97-4F99-A300-C084466A75FE}"/>
              </a:ext>
            </a:extLst>
          </p:cNvPr>
          <p:cNvSpPr txBox="1"/>
          <p:nvPr/>
        </p:nvSpPr>
        <p:spPr>
          <a:xfrm>
            <a:off x="1677139" y="1176294"/>
            <a:ext cx="21937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датасета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Разбор сложных случаев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Принятие решений о критериях рерайта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435E3883-DBE5-41FF-B585-4EBFA49660D6}"/>
              </a:ext>
            </a:extLst>
          </p:cNvPr>
          <p:cNvSpPr/>
          <p:nvPr/>
        </p:nvSpPr>
        <p:spPr>
          <a:xfrm>
            <a:off x="3946763" y="3574741"/>
            <a:ext cx="2104747" cy="2283781"/>
          </a:xfrm>
          <a:prstGeom prst="rect">
            <a:avLst/>
          </a:prstGeom>
          <a:ln>
            <a:solidFill>
              <a:srgbClr val="80808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505CB6-B39D-42DB-90FE-52D8D719687C}"/>
              </a:ext>
            </a:extLst>
          </p:cNvPr>
          <p:cNvSpPr txBox="1"/>
          <p:nvPr/>
        </p:nvSpPr>
        <p:spPr>
          <a:xfrm>
            <a:off x="3946763" y="3605816"/>
            <a:ext cx="2104747" cy="2308324"/>
          </a:xfrm>
          <a:prstGeom prst="rect">
            <a:avLst/>
          </a:prstGeom>
          <a:solidFill>
            <a:schemeClr val="bg1"/>
          </a:solidFill>
          <a:ln w="38100">
            <a:solidFill>
              <a:srgbClr val="80808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Исследование существующих решений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Разбор алгоритмов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 методов и их комбинаций  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682631C-69EE-48B1-8050-2A597F383C6E}"/>
              </a:ext>
            </a:extLst>
          </p:cNvPr>
          <p:cNvSpPr/>
          <p:nvPr/>
        </p:nvSpPr>
        <p:spPr>
          <a:xfrm>
            <a:off x="6209930" y="1147625"/>
            <a:ext cx="2104747" cy="2283781"/>
          </a:xfrm>
          <a:prstGeom prst="rect">
            <a:avLst/>
          </a:prstGeom>
          <a:ln w="38100">
            <a:solidFill>
              <a:srgbClr val="80808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931CB2-E184-493F-8485-5EEBDB66D858}"/>
              </a:ext>
            </a:extLst>
          </p:cNvPr>
          <p:cNvSpPr txBox="1"/>
          <p:nvPr/>
        </p:nvSpPr>
        <p:spPr>
          <a:xfrm>
            <a:off x="6214370" y="1178700"/>
            <a:ext cx="21003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Кодинг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Нахождение ошибок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Подбор гипер-параметров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 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855191E6-EFCF-472C-9A08-3BCCB62478C7}"/>
              </a:ext>
            </a:extLst>
          </p:cNvPr>
          <p:cNvSpPr/>
          <p:nvPr/>
        </p:nvSpPr>
        <p:spPr>
          <a:xfrm>
            <a:off x="8478382" y="3586261"/>
            <a:ext cx="2104747" cy="2283781"/>
          </a:xfrm>
          <a:prstGeom prst="rect">
            <a:avLst/>
          </a:prstGeom>
          <a:ln w="38100">
            <a:solidFill>
              <a:srgbClr val="80808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46D450-F59E-40FC-BEC1-5B97B7FCF4A0}"/>
              </a:ext>
            </a:extLst>
          </p:cNvPr>
          <p:cNvSpPr txBox="1"/>
          <p:nvPr/>
        </p:nvSpPr>
        <p:spPr>
          <a:xfrm>
            <a:off x="8478383" y="3596939"/>
            <a:ext cx="21047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Траблшутинг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Соединение решений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Просмотр отличий в результатах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45" name="Рисунок 15" descr="Структура &quot;Документ&quot;">
            <a:extLst>
              <a:ext uri="{FF2B5EF4-FFF2-40B4-BE49-F238E27FC236}">
                <a16:creationId xmlns:a16="http://schemas.microsoft.com/office/drawing/2014/main" id="{CD8CD23B-5978-4B2B-B6CD-EC16E5F1C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10628" y="3762281"/>
            <a:ext cx="1908699" cy="190869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46" name="Рисунок 11" descr="Структура &quot;Микроскоп&quot;">
            <a:extLst>
              <a:ext uri="{FF2B5EF4-FFF2-40B4-BE49-F238E27FC236}">
                <a16:creationId xmlns:a16="http://schemas.microsoft.com/office/drawing/2014/main" id="{4C7A1C82-9E0A-4CBB-90AA-DDDFD70F9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072911" y="1262361"/>
            <a:ext cx="1845995" cy="1845995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</p:spPr>
      </p:pic>
      <p:pic>
        <p:nvPicPr>
          <p:cNvPr id="47" name="Рисунок 17" descr="Структура &quot;Иллюстратор&quot;">
            <a:extLst>
              <a:ext uri="{FF2B5EF4-FFF2-40B4-BE49-F238E27FC236}">
                <a16:creationId xmlns:a16="http://schemas.microsoft.com/office/drawing/2014/main" id="{AD9F5C92-1134-4B6A-992A-F16CD99650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56977" y="1441601"/>
            <a:ext cx="1791295" cy="1791295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</p:spPr>
      </p:pic>
      <p:pic>
        <p:nvPicPr>
          <p:cNvPr id="49" name="Рисунок 15" descr="Структура &quot;Документ&quot;">
            <a:extLst>
              <a:ext uri="{FF2B5EF4-FFF2-40B4-BE49-F238E27FC236}">
                <a16:creationId xmlns:a16="http://schemas.microsoft.com/office/drawing/2014/main" id="{826A1E76-AB43-40CF-B225-1E5428782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29779" y="3762280"/>
            <a:ext cx="1908699" cy="190869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7A33A5FA-1546-4651-AF8D-F2D1858B5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2FDC0AE-C326-4AB8-9161-AE80A471987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23719" r="23719"/>
          <a:stretch>
            <a:fillRect/>
          </a:stretch>
        </p:blipFill>
        <p:spPr>
          <a:effectLst>
            <a:softEdge rad="50800"/>
          </a:effectLst>
        </p:spPr>
      </p:pic>
      <p:sp>
        <p:nvSpPr>
          <p:cNvPr id="19" name="Текст 18">
            <a:extLst>
              <a:ext uri="{FF2B5EF4-FFF2-40B4-BE49-F238E27FC236}">
                <a16:creationId xmlns:a16="http://schemas.microsoft.com/office/drawing/2014/main" id="{1F473FDF-0E1C-455B-AD7C-E5BE5AE889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Алгоритмический подход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B78DA22C-E0EA-4BD7-BB26-C0E77E728E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Быстр и эффективен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Не может найти сложные зависимости</a:t>
            </a:r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698EFBA2-2923-41BE-B834-BBA33248D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210" y="690928"/>
            <a:ext cx="5406501" cy="732282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существующих решений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AD89A67-989F-4D30-B6B3-B1D2AAC3F1F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3</a:t>
            </a:fld>
            <a:endParaRPr lang="ru-RU" noProof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605893-4904-43AE-8475-41E5E31478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345763"/>
            <a:ext cx="5042568" cy="320381"/>
          </a:xfrm>
        </p:spPr>
        <p:txBody>
          <a:bodyPr/>
          <a:lstStyle/>
          <a:p>
            <a:r>
              <a:rPr lang="ru-RU" dirty="0"/>
              <a:t>Нейронные сети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D65380C8-E871-41C2-B1E2-70E48D00BD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Симбиоз вышеуказанных решений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8A694E13-0843-42D7-AB8A-7EC72E1C4A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00006" y="3711538"/>
            <a:ext cx="6476882" cy="71597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Сложны в разработке и обучении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Наилучший результат</a:t>
            </a:r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E0A58F60-68F3-4205-947E-0882AA88451B}"/>
              </a:ext>
            </a:extLst>
          </p:cNvPr>
          <p:cNvSpPr txBox="1">
            <a:spLocks/>
          </p:cNvSpPr>
          <p:nvPr/>
        </p:nvSpPr>
        <p:spPr>
          <a:xfrm>
            <a:off x="3899152" y="4429295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32" name="Текст 21">
            <a:extLst>
              <a:ext uri="{FF2B5EF4-FFF2-40B4-BE49-F238E27FC236}">
                <a16:creationId xmlns:a16="http://schemas.microsoft.com/office/drawing/2014/main" id="{63B1EF42-6C50-499B-BD0A-5428B3AEBF33}"/>
              </a:ext>
            </a:extLst>
          </p:cNvPr>
          <p:cNvSpPr txBox="1">
            <a:spLocks/>
          </p:cNvSpPr>
          <p:nvPr/>
        </p:nvSpPr>
        <p:spPr>
          <a:xfrm>
            <a:off x="4399410" y="5451093"/>
            <a:ext cx="5943164" cy="768731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Экономит вычислительные мощности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Достойный результат</a:t>
            </a:r>
          </a:p>
        </p:txBody>
      </p:sp>
      <p:sp>
        <p:nvSpPr>
          <p:cNvPr id="33" name="Текст 20">
            <a:extLst>
              <a:ext uri="{FF2B5EF4-FFF2-40B4-BE49-F238E27FC236}">
                <a16:creationId xmlns:a16="http://schemas.microsoft.com/office/drawing/2014/main" id="{A2DC1866-EA42-4A51-8591-8B92BD5E7E80}"/>
              </a:ext>
            </a:extLst>
          </p:cNvPr>
          <p:cNvSpPr txBox="1">
            <a:spLocks/>
          </p:cNvSpPr>
          <p:nvPr/>
        </p:nvSpPr>
        <p:spPr>
          <a:xfrm>
            <a:off x="4398264" y="5050056"/>
            <a:ext cx="504256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B9565C4-6B9B-4C2B-8F81-4497698CDDF2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2486D32-D636-4D3E-8DA0-356003DEEFC5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72843BF-C970-40A7-A15D-BF37D116172B}"/>
              </a:ext>
            </a:extLst>
          </p:cNvPr>
          <p:cNvSpPr/>
          <p:nvPr/>
        </p:nvSpPr>
        <p:spPr>
          <a:xfrm>
            <a:off x="1553592" y="78374"/>
            <a:ext cx="2849732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CC882A0-37A8-45A4-9BEF-03A3B772F724}"/>
              </a:ext>
            </a:extLst>
          </p:cNvPr>
          <p:cNvSpPr/>
          <p:nvPr/>
        </p:nvSpPr>
        <p:spPr>
          <a:xfrm>
            <a:off x="4545367" y="84201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0E60D2FD-DF29-4087-9B19-2F4F3C63808C}"/>
              </a:ext>
            </a:extLst>
          </p:cNvPr>
          <p:cNvSpPr/>
          <p:nvPr/>
        </p:nvSpPr>
        <p:spPr>
          <a:xfrm>
            <a:off x="6320903" y="8420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4CA84F76-6DB1-42F8-AA7F-12EDD8CC2AD0}"/>
              </a:ext>
            </a:extLst>
          </p:cNvPr>
          <p:cNvSpPr/>
          <p:nvPr/>
        </p:nvSpPr>
        <p:spPr>
          <a:xfrm>
            <a:off x="8389399" y="78374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1974295-DA9B-4FFC-A93C-6B933E0C999A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38918912-0DED-429C-AEA2-92D5DE92C7AA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DCFFA4AB-C68A-4E2B-B007-0AEB6296A0F5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B7219B3D-A6E3-4A66-A2C9-B714712A5344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34124F68-2658-4561-803F-6A3BE9BE9306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CBE156C1-CF49-489E-8631-21569B48FC4A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D8BCBB0-D314-4D27-A1DE-BCB443FB50A2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43C68E42-50FC-4FF1-903B-18E8D81C90FD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44075B97-B616-4F61-8807-7CD4F58401CF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67283A4E-9053-4C22-BB05-BCEB26504C6F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12C789D3-5F54-4F26-AEE0-AD408A358C1D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77A6B9E8-7975-42A0-8AFF-794C0F30061B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91364FD-D29E-43C7-BC36-6EEA4A9C1856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5A1EAF5E-3061-4F4E-B874-F40EBBB84B89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F519C26C-93ED-4625-A330-BE6E1E562D9C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103AA0EB-C864-4459-AB3B-C537E16DBA8D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8AC2F1D2-F6C9-4525-A91E-0222E5740A6C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2FF615B9-E93B-498E-87BF-9ACBE51F09BC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CE4F125-BFCC-484D-B622-7804B173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0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0B7A422C-A073-4507-B59D-A95784997087}"/>
              </a:ext>
            </a:extLst>
          </p:cNvPr>
          <p:cNvSpPr/>
          <p:nvPr/>
        </p:nvSpPr>
        <p:spPr>
          <a:xfrm>
            <a:off x="3205816" y="4720250"/>
            <a:ext cx="5752730" cy="86106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778650F-55A1-4EE0-A759-BD5A37D0EE01}"/>
              </a:ext>
            </a:extLst>
          </p:cNvPr>
          <p:cNvSpPr/>
          <p:nvPr/>
        </p:nvSpPr>
        <p:spPr>
          <a:xfrm>
            <a:off x="3205815" y="1892146"/>
            <a:ext cx="5752731" cy="221599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D040EA93-5581-4A72-A455-99CB3DCE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" y="978401"/>
            <a:ext cx="12191999" cy="924808"/>
          </a:xfrm>
        </p:spPr>
        <p:txBody>
          <a:bodyPr/>
          <a:lstStyle/>
          <a:p>
            <a:pPr algn="ctr"/>
            <a:r>
              <a:rPr lang="ru-RU" dirty="0"/>
              <a:t>Основные критерии выбора решения и метрики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26025-D5F1-41B7-9E59-2C3A5D4DC2FD}"/>
              </a:ext>
            </a:extLst>
          </p:cNvPr>
          <p:cNvSpPr txBox="1"/>
          <p:nvPr/>
        </p:nvSpPr>
        <p:spPr>
          <a:xfrm>
            <a:off x="-1189" y="1974245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/>
              <a:t>Отслеживание частицы НЕ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/>
              <a:t>Замечать перестановки слов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/>
              <a:t>Устойчивость к ошибкам в тексте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/>
              <a:t>Подмена местоимений и действующих лиц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/>
              <a:t>Необходимо учитывать знаки препинания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/>
              <a:t>Замечать замену редко-используемых слов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99B5A4D-B1FD-48DD-9DE0-DE19F2558F7A}"/>
              </a:ext>
            </a:extLst>
          </p:cNvPr>
          <p:cNvCxnSpPr>
            <a:cxnSpLocks/>
          </p:cNvCxnSpPr>
          <p:nvPr/>
        </p:nvCxnSpPr>
        <p:spPr>
          <a:xfrm>
            <a:off x="6082180" y="4108137"/>
            <a:ext cx="793" cy="61211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E87D1D-16CD-4C26-9ADD-593700D587CD}"/>
              </a:ext>
            </a:extLst>
          </p:cNvPr>
          <p:cNvSpPr txBox="1"/>
          <p:nvPr/>
        </p:nvSpPr>
        <p:spPr>
          <a:xfrm>
            <a:off x="1" y="4787396"/>
            <a:ext cx="12191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Алгоритм будет общий смысл предложения</a:t>
            </a:r>
            <a:br>
              <a:rPr lang="ru-RU" sz="2000" dirty="0"/>
            </a:br>
            <a:r>
              <a:rPr lang="ru-RU" sz="2000" dirty="0"/>
              <a:t> и сравнивать его 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89A64C-557C-40C1-90EC-F5A6347BEBCA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3D4D3E8-EF9D-44B8-AC3D-C76B1DB952D6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8A3F9F4-86DF-4069-9B85-EB886838804F}"/>
              </a:ext>
            </a:extLst>
          </p:cNvPr>
          <p:cNvSpPr/>
          <p:nvPr/>
        </p:nvSpPr>
        <p:spPr>
          <a:xfrm>
            <a:off x="1553592" y="78374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8E99F01-250A-4F70-8A57-98DD007DE130}"/>
              </a:ext>
            </a:extLst>
          </p:cNvPr>
          <p:cNvSpPr/>
          <p:nvPr/>
        </p:nvSpPr>
        <p:spPr>
          <a:xfrm>
            <a:off x="4545367" y="84201"/>
            <a:ext cx="163349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549AADA-AD51-4A56-B9B2-E3332C372C70}"/>
              </a:ext>
            </a:extLst>
          </p:cNvPr>
          <p:cNvSpPr/>
          <p:nvPr/>
        </p:nvSpPr>
        <p:spPr>
          <a:xfrm>
            <a:off x="6320903" y="8420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82F6FCB3-AB6C-4FA9-B584-ADC429F82325}"/>
              </a:ext>
            </a:extLst>
          </p:cNvPr>
          <p:cNvSpPr/>
          <p:nvPr/>
        </p:nvSpPr>
        <p:spPr>
          <a:xfrm>
            <a:off x="8389399" y="78374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D54D777-09AA-4F7B-BDBE-3F8D5F72C73A}"/>
              </a:ext>
            </a:extLst>
          </p:cNvPr>
          <p:cNvSpPr/>
          <p:nvPr/>
        </p:nvSpPr>
        <p:spPr>
          <a:xfrm>
            <a:off x="621437" y="365125"/>
            <a:ext cx="1402672" cy="783921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163E95B-CBD6-4222-94BD-F9E52B148D8B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5D67F7BD-B017-4E1E-8891-FDE82AA11A8C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6B16491C-3C1B-4C1D-BBA7-6340066B6A8F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00A146DE-84A3-4CB3-90B0-FF170264A017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6EA74352-7D33-46F7-9957-53B0898A7B35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D4020688-67B6-4F79-A819-B962B2C051DD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5526715-3D2A-4D87-9C42-AD0E37CFFB64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8AF3D0D7-3F88-47E0-8223-49AA6950EBC7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B54AA3CC-4C3C-4603-82AB-42424DF55589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890A7FE3-8FD7-4B4B-949E-88615AAD9F4C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B7CF3DCF-2E43-47E8-9BE4-36424B8CD46D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26980905-DE8B-406F-B805-5DCD101D39FA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022AA07-BBA5-4D02-91F9-AF2F313BACF1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61F8E46E-5CED-4CF9-9467-63992E4F7BBD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B9C2B1C1-D26A-4E60-A3FD-D0FB9BAE0F5C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EE22C757-310E-4602-BD76-408CE052CC52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E7FE24EC-BF4C-4BDA-8FC1-7CFD66C514BD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E1425FFD-0B6A-48A0-AA44-6C7AF44D882A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D584603-D79A-4360-BD8A-C9D85AE8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0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A1AF2CE2-0851-46C9-A52D-6E1180C7C800}"/>
              </a:ext>
            </a:extLst>
          </p:cNvPr>
          <p:cNvSpPr/>
          <p:nvPr/>
        </p:nvSpPr>
        <p:spPr>
          <a:xfrm>
            <a:off x="4271924" y="2802564"/>
            <a:ext cx="3504915" cy="161962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34023F46-2840-466B-9C17-A5952D64EB5C}"/>
              </a:ext>
            </a:extLst>
          </p:cNvPr>
          <p:cNvSpPr/>
          <p:nvPr/>
        </p:nvSpPr>
        <p:spPr>
          <a:xfrm>
            <a:off x="4275247" y="534951"/>
            <a:ext cx="3501592" cy="2152626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5128FD4A-725E-4899-9ECB-9A0FAF40B04E}"/>
              </a:ext>
            </a:extLst>
          </p:cNvPr>
          <p:cNvSpPr/>
          <p:nvPr/>
        </p:nvSpPr>
        <p:spPr>
          <a:xfrm>
            <a:off x="565734" y="1233573"/>
            <a:ext cx="3066133" cy="278801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9830278-876C-436E-A2BD-E35737C18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50" y="1172457"/>
            <a:ext cx="3039812" cy="662439"/>
          </a:xfrm>
        </p:spPr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96B81A-D9BB-4C82-B9C3-4192D3805C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136" y="1817792"/>
            <a:ext cx="3039812" cy="1661300"/>
          </a:xfrm>
        </p:spPr>
        <p:txBody>
          <a:bodyPr>
            <a:normAutofit/>
          </a:bodyPr>
          <a:lstStyle/>
          <a:p>
            <a:r>
              <a:rPr lang="ru-RU" sz="1600" dirty="0"/>
              <a:t>Необходимо предоставить быстрый и эффективный метод нахождения переписанных текстов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5A683A1-79AA-423C-9C74-317D92A811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5</a:t>
            </a:fld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6C761768-51A5-414F-8010-5017C84EFE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38866" y="565239"/>
            <a:ext cx="3314267" cy="474318"/>
          </a:xfrm>
        </p:spPr>
        <p:txBody>
          <a:bodyPr/>
          <a:lstStyle/>
          <a:p>
            <a:r>
              <a:rPr lang="ru-RU" dirty="0">
                <a:solidFill>
                  <a:schemeClr val="accent2"/>
                </a:solidFill>
              </a:rPr>
              <a:t>Ансамбль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1BB8A23-DC26-4E53-B6B3-391B3CE62F6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60355" y="969031"/>
            <a:ext cx="3313514" cy="1581820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/>
              <a:t>Показывает наилучший результат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/>
              <a:t>Требует большего количества времени и ресурсов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169A64F-0C3F-424E-B768-D58802BCB50F}"/>
              </a:ext>
            </a:extLst>
          </p:cNvPr>
          <p:cNvCxnSpPr>
            <a:cxnSpLocks/>
            <a:stCxn id="18" idx="2"/>
            <a:endCxn id="30" idx="1"/>
          </p:cNvCxnSpPr>
          <p:nvPr/>
        </p:nvCxnSpPr>
        <p:spPr>
          <a:xfrm rot="5400000" flipH="1" flipV="1">
            <a:off x="1981864" y="1728201"/>
            <a:ext cx="2410320" cy="2176446"/>
          </a:xfrm>
          <a:prstGeom prst="bentConnector4">
            <a:avLst>
              <a:gd name="adj1" fmla="val -9484"/>
              <a:gd name="adj2" fmla="val 86851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E1E0DE0-A494-46F7-93C6-CDD73ADBA0FF}"/>
              </a:ext>
            </a:extLst>
          </p:cNvPr>
          <p:cNvSpPr txBox="1"/>
          <p:nvPr/>
        </p:nvSpPr>
        <p:spPr>
          <a:xfrm>
            <a:off x="4403998" y="2874246"/>
            <a:ext cx="310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cap="all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Кластеризация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CC857C0E-71FA-4325-BB97-31A93EB1C48A}"/>
              </a:ext>
            </a:extLst>
          </p:cNvPr>
          <p:cNvSpPr/>
          <p:nvPr/>
        </p:nvSpPr>
        <p:spPr>
          <a:xfrm>
            <a:off x="4271924" y="4558918"/>
            <a:ext cx="3504915" cy="1797427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6" name="Прямая со стрелкой 21">
            <a:extLst>
              <a:ext uri="{FF2B5EF4-FFF2-40B4-BE49-F238E27FC236}">
                <a16:creationId xmlns:a16="http://schemas.microsoft.com/office/drawing/2014/main" id="{094EEEC6-185C-4559-B747-967586E83B09}"/>
              </a:ext>
            </a:extLst>
          </p:cNvPr>
          <p:cNvCxnSpPr>
            <a:cxnSpLocks/>
            <a:endCxn id="35" idx="1"/>
          </p:cNvCxnSpPr>
          <p:nvPr/>
        </p:nvCxnSpPr>
        <p:spPr>
          <a:xfrm rot="16200000" flipH="1">
            <a:off x="3776004" y="3116459"/>
            <a:ext cx="705942" cy="28589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21">
            <a:extLst>
              <a:ext uri="{FF2B5EF4-FFF2-40B4-BE49-F238E27FC236}">
                <a16:creationId xmlns:a16="http://schemas.microsoft.com/office/drawing/2014/main" id="{04840F94-612C-44E8-A296-D264FFCFF004}"/>
              </a:ext>
            </a:extLst>
          </p:cNvPr>
          <p:cNvCxnSpPr>
            <a:cxnSpLocks/>
            <a:endCxn id="40" idx="1"/>
          </p:cNvCxnSpPr>
          <p:nvPr/>
        </p:nvCxnSpPr>
        <p:spPr>
          <a:xfrm rot="16200000" flipH="1">
            <a:off x="3521062" y="4706769"/>
            <a:ext cx="1215829" cy="285896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01FE4FB-B651-40C7-BDB9-B1F7B9A49458}"/>
              </a:ext>
            </a:extLst>
          </p:cNvPr>
          <p:cNvSpPr txBox="1"/>
          <p:nvPr/>
        </p:nvSpPr>
        <p:spPr>
          <a:xfrm>
            <a:off x="4409096" y="4592368"/>
            <a:ext cx="313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all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SOUNDEX</a:t>
            </a:r>
            <a:endParaRPr lang="ru-RU" cap="all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AC8B82-50B0-4D0B-A334-D235421EE83A}"/>
              </a:ext>
            </a:extLst>
          </p:cNvPr>
          <p:cNvSpPr txBox="1"/>
          <p:nvPr/>
        </p:nvSpPr>
        <p:spPr>
          <a:xfrm>
            <a:off x="4360355" y="3243578"/>
            <a:ext cx="331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2"/>
                </a:solidFill>
              </a:rPr>
              <a:t>Сложно проследить за процессом</a:t>
            </a:r>
            <a:endParaRPr lang="en-US" sz="16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2"/>
                </a:solidFill>
              </a:rPr>
              <a:t>Довольно быстр в реализации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FD30E8-EE0D-4439-9989-7D0E1F0D1D76}"/>
              </a:ext>
            </a:extLst>
          </p:cNvPr>
          <p:cNvSpPr txBox="1"/>
          <p:nvPr/>
        </p:nvSpPr>
        <p:spPr>
          <a:xfrm>
            <a:off x="4403998" y="4961700"/>
            <a:ext cx="33135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Сравнивает схожесть звучаний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Сложен в реализации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Позволяет искать более глубокие зависимости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2"/>
                </a:solidFill>
              </a:rPr>
              <a:t>Не показывает хороших результатов при алгоритмической обработке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48434E91-671B-4EB4-A39C-8B8CC1D49845}"/>
              </a:ext>
            </a:extLst>
          </p:cNvPr>
          <p:cNvSpPr/>
          <p:nvPr/>
        </p:nvSpPr>
        <p:spPr>
          <a:xfrm>
            <a:off x="8752425" y="1834896"/>
            <a:ext cx="3131076" cy="3590544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2" name="Прямая со стрелкой 21">
            <a:extLst>
              <a:ext uri="{FF2B5EF4-FFF2-40B4-BE49-F238E27FC236}">
                <a16:creationId xmlns:a16="http://schemas.microsoft.com/office/drawing/2014/main" id="{AD94DA00-D82B-426A-9A2B-6B762455A328}"/>
              </a:ext>
            </a:extLst>
          </p:cNvPr>
          <p:cNvCxnSpPr>
            <a:cxnSpLocks/>
            <a:stCxn id="30" idx="3"/>
            <a:endCxn id="61" idx="1"/>
          </p:cNvCxnSpPr>
          <p:nvPr/>
        </p:nvCxnSpPr>
        <p:spPr>
          <a:xfrm>
            <a:off x="7776839" y="1611264"/>
            <a:ext cx="975586" cy="2018904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21">
            <a:extLst>
              <a:ext uri="{FF2B5EF4-FFF2-40B4-BE49-F238E27FC236}">
                <a16:creationId xmlns:a16="http://schemas.microsoft.com/office/drawing/2014/main" id="{71F4A490-DC37-435E-8DCE-B04C7D564A56}"/>
              </a:ext>
            </a:extLst>
          </p:cNvPr>
          <p:cNvCxnSpPr>
            <a:cxnSpLocks/>
          </p:cNvCxnSpPr>
          <p:nvPr/>
        </p:nvCxnSpPr>
        <p:spPr>
          <a:xfrm>
            <a:off x="7776839" y="3631207"/>
            <a:ext cx="97558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21">
            <a:extLst>
              <a:ext uri="{FF2B5EF4-FFF2-40B4-BE49-F238E27FC236}">
                <a16:creationId xmlns:a16="http://schemas.microsoft.com/office/drawing/2014/main" id="{E9FD2F7F-3744-4D8D-9FDB-D3182197077D}"/>
              </a:ext>
            </a:extLst>
          </p:cNvPr>
          <p:cNvCxnSpPr>
            <a:cxnSpLocks/>
            <a:stCxn id="40" idx="3"/>
            <a:endCxn id="61" idx="1"/>
          </p:cNvCxnSpPr>
          <p:nvPr/>
        </p:nvCxnSpPr>
        <p:spPr>
          <a:xfrm flipV="1">
            <a:off x="7776839" y="3630168"/>
            <a:ext cx="975586" cy="1827464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C87CFE8-2FE8-4721-A795-13904B33997E}"/>
              </a:ext>
            </a:extLst>
          </p:cNvPr>
          <p:cNvSpPr txBox="1"/>
          <p:nvPr/>
        </p:nvSpPr>
        <p:spPr>
          <a:xfrm>
            <a:off x="8872300" y="1959084"/>
            <a:ext cx="28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Выводы и КРИТЕРИИ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C8421A0-EA8F-4B95-A391-D7CCD9BCA5B3}"/>
              </a:ext>
            </a:extLst>
          </p:cNvPr>
          <p:cNvSpPr txBox="1"/>
          <p:nvPr/>
        </p:nvSpPr>
        <p:spPr>
          <a:xfrm>
            <a:off x="8872300" y="2457496"/>
            <a:ext cx="2659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Необходимо подобрать оптимальное решение, которое сможет определять контекст, в рамках возможного, и предоставлять максимально правдоподобный ответ</a:t>
            </a:r>
          </a:p>
        </p:txBody>
      </p: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79C4EDD4-B951-4D0F-84DD-C7BE84F2CCF5}"/>
              </a:ext>
            </a:extLst>
          </p:cNvPr>
          <p:cNvCxnSpPr>
            <a:cxnSpLocks/>
          </p:cNvCxnSpPr>
          <p:nvPr/>
        </p:nvCxnSpPr>
        <p:spPr>
          <a:xfrm>
            <a:off x="4268152" y="906008"/>
            <a:ext cx="350868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78238D74-9D9C-430C-AB56-0A661AD4B713}"/>
              </a:ext>
            </a:extLst>
          </p:cNvPr>
          <p:cNvCxnSpPr>
            <a:cxnSpLocks/>
          </p:cNvCxnSpPr>
          <p:nvPr/>
        </p:nvCxnSpPr>
        <p:spPr>
          <a:xfrm>
            <a:off x="4253712" y="3176117"/>
            <a:ext cx="35231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>
            <a:extLst>
              <a:ext uri="{FF2B5EF4-FFF2-40B4-BE49-F238E27FC236}">
                <a16:creationId xmlns:a16="http://schemas.microsoft.com/office/drawing/2014/main" id="{2CC8E434-B672-480A-ADD5-B84DC5CAD69C}"/>
              </a:ext>
            </a:extLst>
          </p:cNvPr>
          <p:cNvCxnSpPr>
            <a:cxnSpLocks/>
          </p:cNvCxnSpPr>
          <p:nvPr/>
        </p:nvCxnSpPr>
        <p:spPr>
          <a:xfrm>
            <a:off x="4265279" y="4922732"/>
            <a:ext cx="35115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>
            <a:extLst>
              <a:ext uri="{FF2B5EF4-FFF2-40B4-BE49-F238E27FC236}">
                <a16:creationId xmlns:a16="http://schemas.microsoft.com/office/drawing/2014/main" id="{7D2C62E0-A7F9-4BBE-B3ED-C6DE31882F08}"/>
              </a:ext>
            </a:extLst>
          </p:cNvPr>
          <p:cNvCxnSpPr>
            <a:cxnSpLocks/>
          </p:cNvCxnSpPr>
          <p:nvPr/>
        </p:nvCxnSpPr>
        <p:spPr>
          <a:xfrm>
            <a:off x="565734" y="1678365"/>
            <a:ext cx="306613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>
            <a:extLst>
              <a:ext uri="{FF2B5EF4-FFF2-40B4-BE49-F238E27FC236}">
                <a16:creationId xmlns:a16="http://schemas.microsoft.com/office/drawing/2014/main" id="{411D7F9B-7C71-4C1C-8E89-B47FF0673EF2}"/>
              </a:ext>
            </a:extLst>
          </p:cNvPr>
          <p:cNvCxnSpPr>
            <a:cxnSpLocks/>
          </p:cNvCxnSpPr>
          <p:nvPr/>
        </p:nvCxnSpPr>
        <p:spPr>
          <a:xfrm>
            <a:off x="8752425" y="2339494"/>
            <a:ext cx="313107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0BDC6CC-5B4D-4BE6-AE7D-D14D3D0CAB28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82CA4182-3C5B-438F-9649-60FFE78F5C2F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3A2C184-A223-4863-A2F2-5A6FEA2470D3}"/>
              </a:ext>
            </a:extLst>
          </p:cNvPr>
          <p:cNvSpPr/>
          <p:nvPr/>
        </p:nvSpPr>
        <p:spPr>
          <a:xfrm>
            <a:off x="1553592" y="78374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56177E0A-00CA-49C5-AE8D-C69D8DD5F80E}"/>
              </a:ext>
            </a:extLst>
          </p:cNvPr>
          <p:cNvSpPr/>
          <p:nvPr/>
        </p:nvSpPr>
        <p:spPr>
          <a:xfrm>
            <a:off x="4545367" y="84201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727F7EA1-F4F6-42B9-BF0B-152E804DA537}"/>
              </a:ext>
            </a:extLst>
          </p:cNvPr>
          <p:cNvSpPr/>
          <p:nvPr/>
        </p:nvSpPr>
        <p:spPr>
          <a:xfrm>
            <a:off x="6320903" y="84201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407F9381-CE85-4E8E-A4CF-829FE9109CD6}"/>
              </a:ext>
            </a:extLst>
          </p:cNvPr>
          <p:cNvSpPr/>
          <p:nvPr/>
        </p:nvSpPr>
        <p:spPr>
          <a:xfrm>
            <a:off x="8389399" y="78374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5FF3928-CD19-43DB-A991-4E71D44273C0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A4309D0D-0BC1-4F3D-98FC-6C1FE49AA344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B8602332-C371-4669-B854-E38FF5512571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20FD1ABA-58ED-41DC-A3FF-7FEC1C70FD53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EF872B10-B301-48B5-B122-2EA84DCAA13A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8AC324C5-1FF6-4A81-BAF9-3737A8FB5B68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429068BF-4D48-4A84-93BA-3E8DC6254517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B244B8D5-720F-4398-853B-1B6F5261EC0D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9FAF3A11-89EB-47AF-B790-440F83460CDD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E65DE646-E192-4751-B0C4-773C3AB91757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6946EE3E-AB80-46C3-8FF6-1674025F10CB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5AE0F886-D741-4EBB-B04D-64EC0FB5EF06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BD97FB1D-1D3A-4DA9-8F00-00A313F554DB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BE316808-2AD9-4DB0-B8CF-E0183655F267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250BB3EB-2293-43CF-B506-E3154DA30918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F3906892-D8E9-467D-8460-2C6775D6277D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5C65C173-E426-4765-9347-D643CB5E0C77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FD15974E-C236-4A0B-8A24-9A9437394ACD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09A5DF7-3181-40E2-B9D3-C01F0A947C6C}"/>
              </a:ext>
            </a:extLst>
          </p:cNvPr>
          <p:cNvSpPr/>
          <p:nvPr/>
        </p:nvSpPr>
        <p:spPr>
          <a:xfrm>
            <a:off x="621437" y="365126"/>
            <a:ext cx="1402672" cy="727294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E111E236-40B1-470C-AA7F-C9AAACE2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1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3CC42F2D-6971-47CF-8AB4-85A6AD19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cap="all" dirty="0">
                <a:solidFill>
                  <a:schemeClr val="accent1"/>
                </a:solidFill>
              </a:rPr>
              <a:t>Анализ </a:t>
            </a:r>
            <a:r>
              <a:rPr lang="en-US" sz="5400" cap="all" dirty="0">
                <a:solidFill>
                  <a:schemeClr val="accent1"/>
                </a:solidFill>
              </a:rPr>
              <a:t>Soundex</a:t>
            </a:r>
            <a:endParaRPr lang="ru-RU" sz="5400" cap="all" dirty="0">
              <a:solidFill>
                <a:schemeClr val="accent1"/>
              </a:solidFill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CCD42E6D-7785-44C4-8E56-ADABB3E3BB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5663" y="2498725"/>
            <a:ext cx="4758711" cy="3562350"/>
          </a:xfrm>
        </p:spPr>
      </p:pic>
      <p:sp>
        <p:nvSpPr>
          <p:cNvPr id="16" name="Объект 15">
            <a:extLst>
              <a:ext uri="{FF2B5EF4-FFF2-40B4-BE49-F238E27FC236}">
                <a16:creationId xmlns:a16="http://schemas.microsoft.com/office/drawing/2014/main" id="{A5BEBB36-2D37-45FA-94B0-EE1B2404C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Имеет под собой научное обоснование</a:t>
            </a:r>
          </a:p>
          <a:p>
            <a:pPr lvl="1"/>
            <a:r>
              <a:rPr lang="ru-RU" sz="2000" dirty="0">
                <a:solidFill>
                  <a:schemeClr val="tx2"/>
                </a:solidFill>
              </a:rPr>
              <a:t>Активно исследуется и часто выходят новые итерации от разных научных групп</a:t>
            </a:r>
          </a:p>
          <a:p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Позволяет изучать звуковое совпадение слов</a:t>
            </a:r>
          </a:p>
          <a:p>
            <a:pPr lvl="1"/>
            <a:r>
              <a:rPr lang="ru-RU" sz="2000" dirty="0"/>
              <a:t>Можно использовать для нахождения более глубоких зависимостей </a:t>
            </a:r>
          </a:p>
          <a:p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Использование </a:t>
            </a:r>
            <a:r>
              <a:rPr lang="en-US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N-</a:t>
            </a:r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Грамм</a:t>
            </a:r>
          </a:p>
          <a:p>
            <a:pPr lvl="1"/>
            <a:r>
              <a:rPr lang="ru-RU" sz="2000" dirty="0"/>
              <a:t>Для понимания контекста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C1BD59-FBE4-4DFD-857A-DC552D2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385"/>
            <a:ext cx="2743200" cy="365125"/>
          </a:xfrm>
        </p:spPr>
        <p:txBody>
          <a:bodyPr/>
          <a:lstStyle/>
          <a:p>
            <a:pPr rtl="0"/>
            <a:fld id="{B5CEABB6-07DC-46E8-9B57-56EC44A396E5}" type="slidenum">
              <a:rPr lang="ru-RU" noProof="0" smtClean="0"/>
              <a:t>6</a:t>
            </a:fld>
            <a:endParaRPr lang="ru-RU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BBBCA8-E0EE-4A99-AE9A-2388BA01E09A}"/>
              </a:ext>
            </a:extLst>
          </p:cNvPr>
          <p:cNvSpPr txBox="1"/>
          <p:nvPr/>
        </p:nvSpPr>
        <p:spPr>
          <a:xfrm>
            <a:off x="592175" y="1863874"/>
            <a:ext cx="546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/>
                </a:solidFill>
              </a:rPr>
              <a:t>ГРАФИК ВРЕМЕНИ ОТ РАЗМЕРА ТЕКСТА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517F0B9-B341-4C90-B8CD-15CD1B7CD695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76C9D1E-7619-4F9E-82C2-E179D90CE738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1A3B228C-F891-4D1A-BAD7-A86733643411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87A1D66-73E0-4982-90B8-9B702520550D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9B0E6CEC-8601-4B7D-A4EA-853D5BA10233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9B0A5EF-957F-43A9-BBD6-4451E4ACE5B2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4BD2498-F7E7-4A2F-82D6-1FCFB2F1F9F4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DA585BDA-9F02-4AEB-A297-51F87C1D9342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4F375456-1D25-452C-8D2B-C0D353321176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8CE0B7F-98B6-4D5F-8B3D-86E0C536840E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2BCA52CF-A859-4982-A7A9-3B97B3FC9E0E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CA12FA50-C009-40D9-B528-17992E9AF244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4AE3DE4-299C-44C5-931F-6F0C00162DB6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61121390-E977-49CE-B727-FB9F6F7AD83B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A6412439-5D38-4553-8AA9-D342EDD75741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84C166DA-C281-4001-BE0B-76FD36EA4E19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67C731E8-F727-4410-90AF-931402440AD5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B8905D5D-77BC-4D53-929C-D99CB4D6AC28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1BD72D8F-8655-4ADB-80A0-AD6E782A9B0B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781B16BC-CFE0-4018-95EB-E1E54BD6FBC1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F1467A5E-3866-4A14-BFD2-CB0F92491D3D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E870FF0D-1F0C-4722-B5AF-40CC5AC09EA3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51435C77-D826-4ED2-823C-42D7242CE4D2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r>
              <a:rPr lang="en-US" dirty="0">
                <a:solidFill>
                  <a:srgbClr val="DDDDDD"/>
                </a:solidFill>
              </a:rPr>
              <a:t> 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4C98FEFE-3C4D-40BC-9CFC-DBC54E405604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6225B7A-5DE8-4587-9274-73F3191D1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7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3CC42F2D-6971-47CF-8AB4-85A6AD19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cap="all" dirty="0">
                <a:solidFill>
                  <a:schemeClr val="accent1"/>
                </a:solidFill>
              </a:rPr>
              <a:t>Анализ </a:t>
            </a:r>
            <a:r>
              <a:rPr lang="en-US" sz="5400" cap="all" dirty="0">
                <a:solidFill>
                  <a:schemeClr val="accent1"/>
                </a:solidFill>
              </a:rPr>
              <a:t>i-</a:t>
            </a:r>
            <a:r>
              <a:rPr lang="ru-RU" sz="5400" cap="all" dirty="0">
                <a:solidFill>
                  <a:schemeClr val="accent1"/>
                </a:solidFill>
              </a:rPr>
              <a:t>го решения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F6ADEE1C-39AF-4DE3-8E3F-09A87CBF7B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2273" y="2498725"/>
            <a:ext cx="4705491" cy="3562350"/>
          </a:xfrm>
        </p:spPr>
      </p:pic>
      <p:sp>
        <p:nvSpPr>
          <p:cNvPr id="16" name="Объект 15">
            <a:extLst>
              <a:ext uri="{FF2B5EF4-FFF2-40B4-BE49-F238E27FC236}">
                <a16:creationId xmlns:a16="http://schemas.microsoft.com/office/drawing/2014/main" id="{A5BEBB36-2D37-45FA-94B0-EE1B2404C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TF-idf</a:t>
            </a:r>
            <a:r>
              <a:rPr lang="ru-RU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и Косинусное сходство</a:t>
            </a:r>
            <a:endParaRPr lang="ru-RU" sz="24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lvl="1"/>
            <a:r>
              <a:rPr lang="ru-RU" sz="2000" dirty="0">
                <a:solidFill>
                  <a:schemeClr val="tx2"/>
                </a:solidFill>
              </a:rPr>
              <a:t>Редким словам-большой вес</a:t>
            </a:r>
          </a:p>
          <a:p>
            <a:r>
              <a:rPr lang="ru-RU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Коэффициент Жаккара</a:t>
            </a:r>
          </a:p>
          <a:p>
            <a:pPr lvl="1"/>
            <a:r>
              <a:rPr lang="ru-RU" sz="2000" dirty="0">
                <a:solidFill>
                  <a:schemeClr val="tx2"/>
                </a:solidFill>
              </a:rPr>
              <a:t>Похожесть двух предложений на основе слов</a:t>
            </a:r>
          </a:p>
          <a:p>
            <a:r>
              <a:rPr lang="ru-RU" cap="all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Вотинг</a:t>
            </a:r>
            <a:r>
              <a:rPr lang="ru-RU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-модель</a:t>
            </a:r>
          </a:p>
          <a:p>
            <a:pPr lvl="1"/>
            <a:r>
              <a:rPr lang="ru-RU" sz="2000" dirty="0"/>
              <a:t>Несколько метрик объединяются для принятия решения</a:t>
            </a:r>
          </a:p>
          <a:p>
            <a:pPr lvl="1"/>
            <a:endParaRPr lang="ru-RU" sz="20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lvl="1"/>
            <a:endParaRPr lang="ru-RU" sz="20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ru-RU" sz="9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C1BD59-FBE4-4DFD-857A-DC552D2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7</a:t>
            </a:fld>
            <a:endParaRPr lang="ru-RU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BBBCA8-E0EE-4A99-AE9A-2388BA01E09A}"/>
              </a:ext>
            </a:extLst>
          </p:cNvPr>
          <p:cNvSpPr txBox="1"/>
          <p:nvPr/>
        </p:nvSpPr>
        <p:spPr>
          <a:xfrm>
            <a:off x="664346" y="1863874"/>
            <a:ext cx="546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/>
                </a:solidFill>
              </a:rPr>
              <a:t>ГРАФИК ВРЕМЕНИ ОТ РАЗМЕРА ТЕКСТА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517F0B9-B341-4C90-B8CD-15CD1B7CD695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76C9D1E-7619-4F9E-82C2-E179D90CE738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1A3B228C-F891-4D1A-BAD7-A86733643411}"/>
              </a:ext>
            </a:extLst>
          </p:cNvPr>
          <p:cNvSpPr/>
          <p:nvPr/>
        </p:nvSpPr>
        <p:spPr>
          <a:xfrm>
            <a:off x="1553592" y="78374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87A1D66-73E0-4982-90B8-9B702520550D}"/>
              </a:ext>
            </a:extLst>
          </p:cNvPr>
          <p:cNvSpPr/>
          <p:nvPr/>
        </p:nvSpPr>
        <p:spPr>
          <a:xfrm>
            <a:off x="4545367" y="84201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9B0E6CEC-8601-4B7D-A4EA-853D5BA10233}"/>
              </a:ext>
            </a:extLst>
          </p:cNvPr>
          <p:cNvSpPr/>
          <p:nvPr/>
        </p:nvSpPr>
        <p:spPr>
          <a:xfrm>
            <a:off x="6320903" y="84201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9B0A5EF-957F-43A9-BBD6-4451E4ACE5B2}"/>
              </a:ext>
            </a:extLst>
          </p:cNvPr>
          <p:cNvSpPr/>
          <p:nvPr/>
        </p:nvSpPr>
        <p:spPr>
          <a:xfrm>
            <a:off x="8389399" y="78374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42719AF-3820-414E-8D7C-F76CC6A8BA01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DA247878-2D11-4D70-B88E-6C468DBC4753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6108F7D1-B2D7-4B23-AD01-3713D44779C1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E4212A9-C7AE-444A-8DEA-69F2E320132C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DA1B7D1B-A2A0-4F4D-80DA-A6A5518ADCE7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8551CF72-DCA1-40EF-93F3-3AC6C0AE526D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DB219C0-3785-48CE-8823-E7D04E3F06E7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B0FAC977-FD27-42ED-B44B-1289D0E80D48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2C1F62A7-66B1-43B6-953C-57232F2AFFD7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56C64878-F998-4780-9FBD-CCC405741B36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3EA2ECE2-DAA5-450C-B966-6B9552B77E73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FE8EA43B-1B64-42D1-9B54-E8DFAEDD923C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BFDAB16-BCD8-4B37-9EBC-8DEE24368C28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37AA61D2-7AE4-4467-B829-2689937C72EE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6015CDA9-175D-48E2-99F8-89BA2091EBE2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34AA4881-B238-423F-933D-600D425622D7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6D686511-C8D3-4852-9390-AA5E4BAD1293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00B1916D-9E5A-4349-904B-4603FDDB6FC7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1FEAD70-F2E7-4AAE-9A67-59824664D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5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3CC42F2D-6971-47CF-8AB4-85A6AD19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cap="all" dirty="0">
                <a:solidFill>
                  <a:schemeClr val="accent1"/>
                </a:solidFill>
              </a:rPr>
              <a:t>Анализ </a:t>
            </a:r>
            <a:r>
              <a:rPr lang="en-US" sz="5400" cap="all" dirty="0">
                <a:solidFill>
                  <a:schemeClr val="accent1"/>
                </a:solidFill>
              </a:rPr>
              <a:t>II-</a:t>
            </a:r>
            <a:r>
              <a:rPr lang="ru-RU" sz="5400" cap="all" dirty="0">
                <a:solidFill>
                  <a:schemeClr val="accent1"/>
                </a:solidFill>
              </a:rPr>
              <a:t>го решения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09D13381-036E-40F5-AC46-8486C193A5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3836" y="2498725"/>
            <a:ext cx="4822366" cy="3562350"/>
          </a:xfrm>
        </p:spPr>
      </p:pic>
      <p:sp>
        <p:nvSpPr>
          <p:cNvPr id="16" name="Объект 15">
            <a:extLst>
              <a:ext uri="{FF2B5EF4-FFF2-40B4-BE49-F238E27FC236}">
                <a16:creationId xmlns:a16="http://schemas.microsoft.com/office/drawing/2014/main" id="{A5BEBB36-2D37-45FA-94B0-EE1B2404C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Нормализация слов</a:t>
            </a:r>
          </a:p>
          <a:p>
            <a:pPr lvl="1"/>
            <a:r>
              <a:rPr lang="ru-RU" sz="2000" dirty="0">
                <a:solidFill>
                  <a:schemeClr val="tx2"/>
                </a:solidFill>
              </a:rPr>
              <a:t>Приведение к начальной форме</a:t>
            </a:r>
          </a:p>
          <a:p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Замена местоимений на общий тэг</a:t>
            </a:r>
          </a:p>
          <a:p>
            <a:pPr lvl="1"/>
            <a:r>
              <a:rPr lang="ru-RU" sz="2000" dirty="0"/>
              <a:t>Отслеживает смену речи на косвенную</a:t>
            </a:r>
          </a:p>
          <a:p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Сравнение глаголов</a:t>
            </a:r>
          </a:p>
          <a:p>
            <a:pPr lvl="1"/>
            <a:r>
              <a:rPr lang="ru-RU" sz="2000" dirty="0"/>
              <a:t>Схожесть глаголов отвечает за финальное решение</a:t>
            </a:r>
          </a:p>
          <a:p>
            <a:pPr lvl="1"/>
            <a:endParaRPr lang="ru-RU" sz="20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lvl="1"/>
            <a:endParaRPr lang="ru-RU" sz="20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C1BD59-FBE4-4DFD-857A-DC552D2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8</a:t>
            </a:fld>
            <a:endParaRPr lang="ru-RU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BBBCA8-E0EE-4A99-AE9A-2388BA01E09A}"/>
              </a:ext>
            </a:extLst>
          </p:cNvPr>
          <p:cNvSpPr txBox="1"/>
          <p:nvPr/>
        </p:nvSpPr>
        <p:spPr>
          <a:xfrm>
            <a:off x="630315" y="1770522"/>
            <a:ext cx="546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/>
                </a:solidFill>
              </a:rPr>
              <a:t>ГРАФИК ВРЕМЕНИ ОТ РАЗМЕРА ТЕКСТА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517F0B9-B341-4C90-B8CD-15CD1B7CD695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76C9D1E-7619-4F9E-82C2-E179D90CE738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1A3B228C-F891-4D1A-BAD7-A86733643411}"/>
              </a:ext>
            </a:extLst>
          </p:cNvPr>
          <p:cNvSpPr/>
          <p:nvPr/>
        </p:nvSpPr>
        <p:spPr>
          <a:xfrm>
            <a:off x="1553592" y="78374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87A1D66-73E0-4982-90B8-9B702520550D}"/>
              </a:ext>
            </a:extLst>
          </p:cNvPr>
          <p:cNvSpPr/>
          <p:nvPr/>
        </p:nvSpPr>
        <p:spPr>
          <a:xfrm>
            <a:off x="4545367" y="84201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9B0E6CEC-8601-4B7D-A4EA-853D5BA10233}"/>
              </a:ext>
            </a:extLst>
          </p:cNvPr>
          <p:cNvSpPr/>
          <p:nvPr/>
        </p:nvSpPr>
        <p:spPr>
          <a:xfrm>
            <a:off x="6320903" y="84201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9B0A5EF-957F-43A9-BBD6-4451E4ACE5B2}"/>
              </a:ext>
            </a:extLst>
          </p:cNvPr>
          <p:cNvSpPr/>
          <p:nvPr/>
        </p:nvSpPr>
        <p:spPr>
          <a:xfrm>
            <a:off x="8389399" y="78374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42719AF-3820-414E-8D7C-F76CC6A8BA01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DA247878-2D11-4D70-B88E-6C468DBC4753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6108F7D1-B2D7-4B23-AD01-3713D44779C1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E4212A9-C7AE-444A-8DEA-69F2E320132C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DA1B7D1B-A2A0-4F4D-80DA-A6A5518ADCE7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8551CF72-DCA1-40EF-93F3-3AC6C0AE526D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DB219C0-3785-48CE-8823-E7D04E3F06E7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B0FAC977-FD27-42ED-B44B-1289D0E80D48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2C1F62A7-66B1-43B6-953C-57232F2AFFD7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56C64878-F998-4780-9FBD-CCC405741B36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3EA2ECE2-DAA5-450C-B966-6B9552B77E73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FE8EA43B-1B64-42D1-9B54-E8DFAEDD923C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BFDAB16-BCD8-4B37-9EBC-8DEE24368C28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37AA61D2-7AE4-4467-B829-2689937C72EE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6015CDA9-175D-48E2-99F8-89BA2091EBE2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34AA4881-B238-423F-933D-600D425622D7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6D686511-C8D3-4852-9390-AA5E4BAD1293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00B1916D-9E5A-4349-904B-4603FDDB6FC7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E3A0C94-B1BB-4375-B5DC-84357803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3CC42F2D-6971-47CF-8AB4-85A6AD19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cap="all" dirty="0">
                <a:solidFill>
                  <a:schemeClr val="accent1"/>
                </a:solidFill>
              </a:rPr>
              <a:t>Анализ АНСАМБЛЯ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77FD1358-1386-4B96-B4FC-77782D3AC6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8955" y="2498725"/>
            <a:ext cx="4792128" cy="3562350"/>
          </a:xfrm>
        </p:spPr>
      </p:pic>
      <p:sp>
        <p:nvSpPr>
          <p:cNvPr id="16" name="Объект 15">
            <a:extLst>
              <a:ext uri="{FF2B5EF4-FFF2-40B4-BE49-F238E27FC236}">
                <a16:creationId xmlns:a16="http://schemas.microsoft.com/office/drawing/2014/main" id="{A5BEBB36-2D37-45FA-94B0-EE1B2404C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Учитывает контекст</a:t>
            </a:r>
          </a:p>
          <a:p>
            <a:pPr lvl="1"/>
            <a:r>
              <a:rPr lang="ru-RU" sz="2000" dirty="0">
                <a:solidFill>
                  <a:schemeClr val="tx2"/>
                </a:solidFill>
              </a:rPr>
              <a:t>Анализ на присутствие частицы НЕ,  замена местоимений на общий тэг</a:t>
            </a:r>
          </a:p>
          <a:p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Устойчив к ошибкам и подменам действующих лиц</a:t>
            </a:r>
          </a:p>
          <a:p>
            <a:pPr lvl="1"/>
            <a:r>
              <a:rPr lang="ru-RU" sz="2000" dirty="0"/>
              <a:t>Все местоимения и орфографические ошибки проходят обработку и благодаря этому алгоритму</a:t>
            </a:r>
          </a:p>
          <a:p>
            <a:r>
              <a:rPr lang="ru-RU" sz="24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Не обращает внимания на изменение слов</a:t>
            </a:r>
          </a:p>
          <a:p>
            <a:pPr lvl="1"/>
            <a:r>
              <a:rPr lang="ru-RU" sz="2000" dirty="0"/>
              <a:t>Работает с нормализованными формами слов</a:t>
            </a:r>
          </a:p>
          <a:p>
            <a:pPr lvl="1"/>
            <a:endParaRPr lang="ru-RU" sz="20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lvl="1"/>
            <a:endParaRPr lang="ru-RU" sz="20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C1BD59-FBE4-4DFD-857A-DC552D2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9</a:t>
            </a:fld>
            <a:endParaRPr lang="ru-RU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BBBCA8-E0EE-4A99-AE9A-2388BA01E09A}"/>
              </a:ext>
            </a:extLst>
          </p:cNvPr>
          <p:cNvSpPr txBox="1"/>
          <p:nvPr/>
        </p:nvSpPr>
        <p:spPr>
          <a:xfrm>
            <a:off x="592176" y="1770522"/>
            <a:ext cx="546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2"/>
                </a:solidFill>
              </a:rPr>
              <a:t>ГРАФИК ВРЕМЕНИ ОТ РАЗМЕРА ТЕКСТА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517F0B9-B341-4C90-B8CD-15CD1B7CD695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76C9D1E-7619-4F9E-82C2-E179D90CE738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1A3B228C-F891-4D1A-BAD7-A86733643411}"/>
              </a:ext>
            </a:extLst>
          </p:cNvPr>
          <p:cNvSpPr/>
          <p:nvPr/>
        </p:nvSpPr>
        <p:spPr>
          <a:xfrm>
            <a:off x="1553592" y="78374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87A1D66-73E0-4982-90B8-9B702520550D}"/>
              </a:ext>
            </a:extLst>
          </p:cNvPr>
          <p:cNvSpPr/>
          <p:nvPr/>
        </p:nvSpPr>
        <p:spPr>
          <a:xfrm>
            <a:off x="4545367" y="84201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9B0E6CEC-8601-4B7D-A4EA-853D5BA10233}"/>
              </a:ext>
            </a:extLst>
          </p:cNvPr>
          <p:cNvSpPr/>
          <p:nvPr/>
        </p:nvSpPr>
        <p:spPr>
          <a:xfrm>
            <a:off x="6320903" y="84201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9B0A5EF-957F-43A9-BBD6-4451E4ACE5B2}"/>
              </a:ext>
            </a:extLst>
          </p:cNvPr>
          <p:cNvSpPr/>
          <p:nvPr/>
        </p:nvSpPr>
        <p:spPr>
          <a:xfrm>
            <a:off x="8389399" y="78374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42719AF-3820-414E-8D7C-F76CC6A8BA01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DA247878-2D11-4D70-B88E-6C468DBC4753}"/>
              </a:ext>
            </a:extLst>
          </p:cNvPr>
          <p:cNvSpPr/>
          <p:nvPr/>
        </p:nvSpPr>
        <p:spPr>
          <a:xfrm>
            <a:off x="1160859" y="73379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6108F7D1-B2D7-4B23-AD01-3713D44779C1}"/>
              </a:ext>
            </a:extLst>
          </p:cNvPr>
          <p:cNvSpPr/>
          <p:nvPr/>
        </p:nvSpPr>
        <p:spPr>
          <a:xfrm>
            <a:off x="2590164" y="79206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E4212A9-C7AE-444A-8DEA-69F2E320132C}"/>
              </a:ext>
            </a:extLst>
          </p:cNvPr>
          <p:cNvSpPr/>
          <p:nvPr/>
        </p:nvSpPr>
        <p:spPr>
          <a:xfrm>
            <a:off x="5581939" y="85033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DA1B7D1B-A2A0-4F4D-80DA-A6A5518ADCE7}"/>
              </a:ext>
            </a:extLst>
          </p:cNvPr>
          <p:cNvSpPr/>
          <p:nvPr/>
        </p:nvSpPr>
        <p:spPr>
          <a:xfrm>
            <a:off x="7357475" y="85033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8551CF72-DCA1-40EF-93F3-3AC6C0AE526D}"/>
              </a:ext>
            </a:extLst>
          </p:cNvPr>
          <p:cNvSpPr/>
          <p:nvPr/>
        </p:nvSpPr>
        <p:spPr>
          <a:xfrm>
            <a:off x="9425971" y="79206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DB219C0-3785-48CE-8823-E7D04E3F06E7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B0FAC977-FD27-42ED-B44B-1289D0E80D48}"/>
              </a:ext>
            </a:extLst>
          </p:cNvPr>
          <p:cNvSpPr/>
          <p:nvPr/>
        </p:nvSpPr>
        <p:spPr>
          <a:xfrm>
            <a:off x="124287" y="72547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2C1F62A7-66B1-43B6-953C-57232F2AFFD7}"/>
              </a:ext>
            </a:extLst>
          </p:cNvPr>
          <p:cNvSpPr/>
          <p:nvPr/>
        </p:nvSpPr>
        <p:spPr>
          <a:xfrm>
            <a:off x="1426242" y="81549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56C64878-F998-4780-9FBD-CCC405741B36}"/>
              </a:ext>
            </a:extLst>
          </p:cNvPr>
          <p:cNvSpPr/>
          <p:nvPr/>
        </p:nvSpPr>
        <p:spPr>
          <a:xfrm>
            <a:off x="4418017" y="87376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3EA2ECE2-DAA5-450C-B966-6B9552B77E73}"/>
              </a:ext>
            </a:extLst>
          </p:cNvPr>
          <p:cNvSpPr/>
          <p:nvPr/>
        </p:nvSpPr>
        <p:spPr>
          <a:xfrm>
            <a:off x="6193553" y="87376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FE8EA43B-1B64-42D1-9B54-E8DFAEDD923C}"/>
              </a:ext>
            </a:extLst>
          </p:cNvPr>
          <p:cNvSpPr/>
          <p:nvPr/>
        </p:nvSpPr>
        <p:spPr>
          <a:xfrm>
            <a:off x="8262049" y="81549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BFDAB16-BCD8-4B37-9EBC-8DEE24368C28}"/>
              </a:ext>
            </a:extLst>
          </p:cNvPr>
          <p:cNvSpPr/>
          <p:nvPr/>
        </p:nvSpPr>
        <p:spPr>
          <a:xfrm>
            <a:off x="0" y="0"/>
            <a:ext cx="12260062" cy="365125"/>
          </a:xfrm>
          <a:prstGeom prst="rect">
            <a:avLst/>
          </a:prstGeom>
          <a:solidFill>
            <a:srgbClr val="333333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37AA61D2-7AE4-4467-B829-2689937C72EE}"/>
              </a:ext>
            </a:extLst>
          </p:cNvPr>
          <p:cNvSpPr/>
          <p:nvPr/>
        </p:nvSpPr>
        <p:spPr>
          <a:xfrm>
            <a:off x="1033509" y="76554"/>
            <a:ext cx="1287262" cy="212540"/>
          </a:xfrm>
          <a:prstGeom prst="roundRect">
            <a:avLst/>
          </a:prstGeom>
          <a:solidFill>
            <a:srgbClr val="81C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Саммари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6015CDA9-175D-48E2-99F8-89BA2091EBE2}"/>
              </a:ext>
            </a:extLst>
          </p:cNvPr>
          <p:cNvSpPr/>
          <p:nvPr/>
        </p:nvSpPr>
        <p:spPr>
          <a:xfrm>
            <a:off x="2462814" y="82381"/>
            <a:ext cx="2849732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Существующие решения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34AA4881-B238-423F-933D-600D425622D7}"/>
              </a:ext>
            </a:extLst>
          </p:cNvPr>
          <p:cNvSpPr/>
          <p:nvPr/>
        </p:nvSpPr>
        <p:spPr>
          <a:xfrm>
            <a:off x="5454589" y="88208"/>
            <a:ext cx="163349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Критерии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6D686511-C8D3-4852-9390-AA5E4BAD1293}"/>
              </a:ext>
            </a:extLst>
          </p:cNvPr>
          <p:cNvSpPr/>
          <p:nvPr/>
        </p:nvSpPr>
        <p:spPr>
          <a:xfrm>
            <a:off x="7230125" y="88208"/>
            <a:ext cx="1926453" cy="20671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DDDDDD"/>
                </a:solidFill>
              </a:rPr>
              <a:t>Наши методы</a:t>
            </a:r>
            <a:endParaRPr lang="ru-RU" dirty="0">
              <a:solidFill>
                <a:srgbClr val="EAEAEA"/>
              </a:solidFill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00B1916D-9E5A-4349-904B-4603FDDB6FC7}"/>
              </a:ext>
            </a:extLst>
          </p:cNvPr>
          <p:cNvSpPr/>
          <p:nvPr/>
        </p:nvSpPr>
        <p:spPr>
          <a:xfrm>
            <a:off x="9298621" y="82381"/>
            <a:ext cx="1926453" cy="206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EAEAEA"/>
                </a:solidFill>
              </a:rPr>
              <a:t>Команда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32834E8-D08F-4D53-A521-67878C208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21" y="6404000"/>
            <a:ext cx="41151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864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72_TF12041065_Win32" id="{DA4D5DC2-8858-40F6-887C-75F62D8FCA47}" vid="{FD740128-B963-4989-BC80-B3210D50256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STEM</Template>
  <TotalTime>5443</TotalTime>
  <Words>857</Words>
  <Application>Microsoft Office PowerPoint</Application>
  <PresentationFormat>Широкоэкранный</PresentationFormat>
  <Paragraphs>385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Source Sans Pro</vt:lpstr>
      <vt:lpstr>Times New Roman</vt:lpstr>
      <vt:lpstr>Тема Office</vt:lpstr>
      <vt:lpstr>Talent case 2023 </vt:lpstr>
      <vt:lpstr>Саммари</vt:lpstr>
      <vt:lpstr>Анализ существующих решений</vt:lpstr>
      <vt:lpstr>Основные критерии выбора решения и метрики</vt:lpstr>
      <vt:lpstr>Презентация PowerPoint</vt:lpstr>
      <vt:lpstr>Анализ Soundex</vt:lpstr>
      <vt:lpstr>Анализ i-го решения</vt:lpstr>
      <vt:lpstr>Анализ II-го решения</vt:lpstr>
      <vt:lpstr>Анализ АНСАМБЛЯ</vt:lpstr>
      <vt:lpstr>Анализ Кластеризации</vt:lpstr>
      <vt:lpstr>Полученные результаты</vt:lpstr>
      <vt:lpstr>А что на реальных данных?</vt:lpstr>
      <vt:lpstr>Ссылка на телеграм Бота</vt:lpstr>
      <vt:lpstr>Состав команды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Talent case 2023</dc:title>
  <dc:creator>Саша</dc:creator>
  <cp:lastModifiedBy>Саша</cp:lastModifiedBy>
  <cp:revision>122</cp:revision>
  <dcterms:created xsi:type="dcterms:W3CDTF">2023-11-07T18:18:23Z</dcterms:created>
  <dcterms:modified xsi:type="dcterms:W3CDTF">2023-11-22T14:42:52Z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